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469420F-1B9D-C345-A3CD-4F5C159353B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61">
          <p15:clr>
            <a:srgbClr val="A4A3A4"/>
          </p15:clr>
        </p15:guide>
        <p15:guide id="2" orient="horz" pos="3239">
          <p15:clr>
            <a:srgbClr val="A4A3A4"/>
          </p15:clr>
        </p15:guide>
        <p15:guide id="3" orient="horz" pos="3146">
          <p15:clr>
            <a:srgbClr val="A4A3A4"/>
          </p15:clr>
        </p15:guide>
        <p15:guide id="4" orient="horz" pos="545">
          <p15:clr>
            <a:srgbClr val="A4A3A4"/>
          </p15:clr>
        </p15:guide>
        <p15:guide id="5" orient="horz" pos="1733" userDrawn="1">
          <p15:clr>
            <a:srgbClr val="A4A3A4"/>
          </p15:clr>
        </p15:guide>
        <p15:guide id="6" orient="horz" pos="2666">
          <p15:clr>
            <a:srgbClr val="A4A3A4"/>
          </p15:clr>
        </p15:guide>
        <p15:guide id="7" orient="horz" pos="305" userDrawn="1">
          <p15:clr>
            <a:srgbClr val="A4A3A4"/>
          </p15:clr>
        </p15:guide>
        <p15:guide id="8" orient="horz" pos="1212" userDrawn="1">
          <p15:clr>
            <a:srgbClr val="A4A3A4"/>
          </p15:clr>
        </p15:guide>
        <p15:guide id="9" pos="3152" userDrawn="1">
          <p15:clr>
            <a:srgbClr val="A4A3A4"/>
          </p15:clr>
        </p15:guide>
        <p15:guide id="10" pos="2996">
          <p15:clr>
            <a:srgbClr val="A4A3A4"/>
          </p15:clr>
        </p15:guide>
        <p15:guide id="11" pos="5470">
          <p15:clr>
            <a:srgbClr val="A4A3A4"/>
          </p15:clr>
        </p15:guide>
        <p15:guide id="12" pos="431">
          <p15:clr>
            <a:srgbClr val="A4A3A4"/>
          </p15:clr>
        </p15:guide>
        <p15:guide id="13" pos="3220" userDrawn="1">
          <p15:clr>
            <a:srgbClr val="A4A3A4"/>
          </p15:clr>
        </p15:guide>
        <p15:guide id="14" pos="36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EB8BE"/>
    <a:srgbClr val="4ACBD6"/>
    <a:srgbClr val="A7A9AC"/>
    <a:srgbClr val="97989C"/>
    <a:srgbClr val="FFCC08"/>
    <a:srgbClr val="28353A"/>
    <a:srgbClr val="3FB8BE"/>
    <a:srgbClr val="77C2D2"/>
    <a:srgbClr val="36444B"/>
    <a:srgbClr val="BA1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6" autoAdjust="0"/>
    <p:restoredTop sz="94690" autoAdjust="0"/>
  </p:normalViewPr>
  <p:slideViewPr>
    <p:cSldViewPr snapToGrid="0" snapToObjects="1">
      <p:cViewPr varScale="1">
        <p:scale>
          <a:sx n="139" d="100"/>
          <a:sy n="139" d="100"/>
        </p:scale>
        <p:origin x="348" y="198"/>
      </p:cViewPr>
      <p:guideLst>
        <p:guide orient="horz" pos="2961"/>
        <p:guide orient="horz" pos="3239"/>
        <p:guide orient="horz" pos="3146"/>
        <p:guide orient="horz" pos="545"/>
        <p:guide orient="horz" pos="1733"/>
        <p:guide orient="horz" pos="2666"/>
        <p:guide orient="horz" pos="305"/>
        <p:guide orient="horz" pos="1212"/>
        <p:guide pos="3152"/>
        <p:guide pos="2996"/>
        <p:guide pos="5470"/>
        <p:guide pos="431"/>
        <p:guide pos="3220"/>
        <p:guide pos="3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297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050E6-22C8-E54B-958B-7030E84226CD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5F9FA-EFCB-B045-8655-6CF6AAECE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475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C2FAD-580B-A840-A132-9D7B4F3AC43B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AB7CF-70DA-A148-9842-61A7B7C7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21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AB7CF-70DA-A148-9842-61A7B7C7A3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45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AB7CF-70DA-A148-9842-61A7B7C7A3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77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Teal">
    <p:bg>
      <p:bgPr>
        <a:solidFill>
          <a:srgbClr val="4A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hitelogo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27" y="4195387"/>
            <a:ext cx="1325880" cy="564185"/>
          </a:xfrm>
          <a:prstGeom prst="rect">
            <a:avLst/>
          </a:prstGeom>
        </p:spPr>
      </p:pic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80068" y="2251729"/>
            <a:ext cx="5326518" cy="29526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97005" y="2049427"/>
            <a:ext cx="2331385" cy="20230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100" b="0" i="0">
                <a:solidFill>
                  <a:srgbClr val="FFCC08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07285" y="2546992"/>
            <a:ext cx="3340598" cy="39215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1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SUBHEAD (OPTIONAL)</a:t>
            </a:r>
            <a:endParaRPr lang="en-US" dirty="0"/>
          </a:p>
        </p:txBody>
      </p:sp>
      <p:pic>
        <p:nvPicPr>
          <p:cNvPr id="16" name="Picture 15" descr="int_TP-Link Brand Guidelines_05202016-0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742" y="181147"/>
            <a:ext cx="2071068" cy="14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6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Char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5006512" y="1375703"/>
            <a:ext cx="3680291" cy="301449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buNone/>
              <a:defRPr sz="1400" baseline="0"/>
            </a:lvl1pPr>
          </a:lstStyle>
          <a:p>
            <a:pPr lvl="0"/>
            <a:r>
              <a:rPr lang="en-US" dirty="0" smtClean="0"/>
              <a:t>Chart Goes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588105" y="2795552"/>
            <a:ext cx="4162273" cy="237737"/>
          </a:xfrm>
          <a:prstGeom prst="rect">
            <a:avLst/>
          </a:prstGeom>
        </p:spPr>
        <p:txBody>
          <a:bodyPr vert="horz" anchor="ctr"/>
          <a:lstStyle>
            <a:lvl1pPr marL="0" indent="0">
              <a:lnSpc>
                <a:spcPct val="120000"/>
              </a:lnSpc>
              <a:buNone/>
              <a:defRPr sz="12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588105" y="1375704"/>
            <a:ext cx="4162273" cy="237737"/>
          </a:xfrm>
          <a:prstGeom prst="rect">
            <a:avLst/>
          </a:prstGeom>
        </p:spPr>
        <p:txBody>
          <a:bodyPr vert="horz" anchor="ctr"/>
          <a:lstStyle>
            <a:lvl1pPr marL="0" indent="0">
              <a:lnSpc>
                <a:spcPct val="120000"/>
              </a:lnSpc>
              <a:buNone/>
              <a:defRPr sz="12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588105" y="1613530"/>
            <a:ext cx="4162273" cy="111895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592336" y="3033288"/>
            <a:ext cx="4162273" cy="111895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</p:txBody>
      </p:sp>
      <p:sp>
        <p:nvSpPr>
          <p:cNvPr id="13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4" name="Picture 23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591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Char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5006512" y="1375703"/>
            <a:ext cx="3680291" cy="301449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buNone/>
              <a:defRPr sz="1400" baseline="0"/>
            </a:lvl1pPr>
          </a:lstStyle>
          <a:p>
            <a:pPr lvl="0"/>
            <a:r>
              <a:rPr lang="en-US" dirty="0" smtClean="0"/>
              <a:t>Chart Goes Here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588105" y="1375704"/>
            <a:ext cx="4162273" cy="237737"/>
          </a:xfrm>
          <a:prstGeom prst="rect">
            <a:avLst/>
          </a:prstGeom>
        </p:spPr>
        <p:txBody>
          <a:bodyPr vert="horz" anchor="ctr"/>
          <a:lstStyle>
            <a:lvl1pPr marL="0" indent="0">
              <a:lnSpc>
                <a:spcPct val="120000"/>
              </a:lnSpc>
              <a:buNone/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588105" y="2395685"/>
            <a:ext cx="4162273" cy="237737"/>
          </a:xfrm>
          <a:prstGeom prst="rect">
            <a:avLst/>
          </a:prstGeom>
        </p:spPr>
        <p:txBody>
          <a:bodyPr vert="horz" anchor="ctr"/>
          <a:lstStyle>
            <a:lvl1pPr marL="0" indent="0">
              <a:lnSpc>
                <a:spcPct val="120000"/>
              </a:lnSpc>
              <a:buNone/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588105" y="3417457"/>
            <a:ext cx="4162273" cy="237737"/>
          </a:xfrm>
          <a:prstGeom prst="rect">
            <a:avLst/>
          </a:prstGeom>
        </p:spPr>
        <p:txBody>
          <a:bodyPr vert="horz" anchor="ctr"/>
          <a:lstStyle>
            <a:lvl1pPr marL="0" indent="0">
              <a:lnSpc>
                <a:spcPct val="120000"/>
              </a:lnSpc>
              <a:buNone/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88105" y="1613530"/>
            <a:ext cx="4162273" cy="72777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592336" y="2633421"/>
            <a:ext cx="4162273" cy="72777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92336" y="3662419"/>
            <a:ext cx="4162273" cy="72777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</a:p>
        </p:txBody>
      </p:sp>
      <p:sp>
        <p:nvSpPr>
          <p:cNvPr id="22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4" name="Picture 23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362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Char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692730" y="1381692"/>
            <a:ext cx="7994073" cy="300850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buNone/>
              <a:defRPr sz="1400" baseline="0"/>
            </a:lvl1pPr>
          </a:lstStyle>
          <a:p>
            <a:pPr lvl="0"/>
            <a:r>
              <a:rPr lang="en-US" dirty="0" smtClean="0"/>
              <a:t>Chart Goes Here</a:t>
            </a:r>
            <a:endParaRPr lang="en-US" dirty="0"/>
          </a:p>
        </p:txBody>
      </p:sp>
      <p:sp>
        <p:nvSpPr>
          <p:cNvPr id="9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18" name="Picture 17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145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Produ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006508" y="1375703"/>
            <a:ext cx="3680292" cy="30085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/>
            </a:lvl1pPr>
          </a:lstStyle>
          <a:p>
            <a:r>
              <a:rPr lang="en-US" dirty="0" smtClean="0"/>
              <a:t>Product Image Goes Here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  <p:pic>
        <p:nvPicPr>
          <p:cNvPr id="10" name="Picture 9" descr="int_TP-Link Brand Guidelines_05202016-02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3145" y="1370886"/>
            <a:ext cx="422729" cy="313084"/>
          </a:xfrm>
          <a:prstGeom prst="rect">
            <a:avLst/>
          </a:prstGeom>
        </p:spPr>
      </p:pic>
      <p:pic>
        <p:nvPicPr>
          <p:cNvPr id="18" name="Picture 17" descr="int_TP-Link Brand Guidelines_05202016-02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999041" y="4071125"/>
            <a:ext cx="422729" cy="313084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8105" y="1375703"/>
            <a:ext cx="4162273" cy="300850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  <a:p>
            <a:pPr lvl="6"/>
            <a:r>
              <a:rPr lang="en-US" dirty="0" smtClean="0"/>
              <a:t>Sixth level</a:t>
            </a:r>
          </a:p>
          <a:p>
            <a:pPr lvl="7"/>
            <a:r>
              <a:rPr lang="en-US" dirty="0" smtClean="0"/>
              <a:t>Seventh level</a:t>
            </a:r>
          </a:p>
          <a:p>
            <a:pPr lvl="8"/>
            <a:r>
              <a:rPr lang="en-US" dirty="0" smtClean="0"/>
              <a:t>Eighth level</a:t>
            </a:r>
          </a:p>
          <a:p>
            <a:pPr lvl="0"/>
            <a:endParaRPr lang="en-US" dirty="0" smtClean="0"/>
          </a:p>
        </p:txBody>
      </p:sp>
      <p:sp>
        <p:nvSpPr>
          <p:cNvPr id="20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2" name="Picture 21" descr="TP-LINK_Logo-final_gray30-02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39889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Teal">
    <p:bg>
      <p:bgPr>
        <a:solidFill>
          <a:srgbClr val="4A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tternLg-white-06.png"/>
          <p:cNvPicPr>
            <a:picLocks noChangeAspect="1"/>
          </p:cNvPicPr>
          <p:nvPr userDrawn="1"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5" b="24579"/>
          <a:stretch/>
        </p:blipFill>
        <p:spPr>
          <a:xfrm>
            <a:off x="0" y="-125847"/>
            <a:ext cx="9269106" cy="5341918"/>
          </a:xfrm>
          <a:prstGeom prst="rect">
            <a:avLst/>
          </a:prstGeom>
        </p:spPr>
      </p:pic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80068" y="2251730"/>
            <a:ext cx="5326518" cy="74183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Divider</a:t>
            </a:r>
          </a:p>
        </p:txBody>
      </p:sp>
      <p:pic>
        <p:nvPicPr>
          <p:cNvPr id="7" name="Picture 6" descr="int_TP-Link Brand Guidelines_05202016-02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84213" y="4313401"/>
            <a:ext cx="400455" cy="387188"/>
          </a:xfrm>
          <a:prstGeom prst="rect">
            <a:avLst/>
          </a:prstGeom>
        </p:spPr>
      </p:pic>
      <p:pic>
        <p:nvPicPr>
          <p:cNvPr id="10" name="Picture 9" descr="int_TP-Link Brand Guidelines_05202016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1639" y="479425"/>
            <a:ext cx="666608" cy="64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99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B2B">
    <p:bg>
      <p:bgPr>
        <a:solidFill>
          <a:srgbClr val="283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ternLg-white-06.png"/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5" b="1739"/>
          <a:stretch/>
        </p:blipFill>
        <p:spPr>
          <a:xfrm>
            <a:off x="1" y="-75047"/>
            <a:ext cx="9269106" cy="695962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80068" y="2251730"/>
            <a:ext cx="5326518" cy="74183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2000" b="1" i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Divider</a:t>
            </a:r>
          </a:p>
        </p:txBody>
      </p:sp>
      <p:pic>
        <p:nvPicPr>
          <p:cNvPr id="11" name="Picture 10" descr="int_TP-Link Brand Guidelines_05202016-02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84213" y="4313401"/>
            <a:ext cx="400455" cy="387188"/>
          </a:xfrm>
          <a:prstGeom prst="rect">
            <a:avLst/>
          </a:prstGeom>
        </p:spPr>
      </p:pic>
      <p:pic>
        <p:nvPicPr>
          <p:cNvPr id="12" name="Picture 11" descr="int_TP-Link Brand Guidelines_05202016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1639" y="479425"/>
            <a:ext cx="666608" cy="64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33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Teal">
    <p:bg>
      <p:bgPr>
        <a:solidFill>
          <a:srgbClr val="4A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687320" y="2244625"/>
            <a:ext cx="376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 dirty="0" smtClean="0">
                <a:solidFill>
                  <a:srgbClr val="FFCC08"/>
                </a:solidFill>
                <a:latin typeface="Arial"/>
                <a:cs typeface="Arial"/>
              </a:rPr>
              <a:t>THANK YOU</a:t>
            </a:r>
            <a:endParaRPr lang="en-US" sz="3600" b="1" i="0" dirty="0">
              <a:solidFill>
                <a:srgbClr val="FFCC08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4512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B2B">
    <p:bg>
      <p:bgPr>
        <a:solidFill>
          <a:srgbClr val="283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ternLg-white-06.png"/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5" b="1739"/>
          <a:stretch/>
        </p:blipFill>
        <p:spPr>
          <a:xfrm>
            <a:off x="1" y="-75047"/>
            <a:ext cx="9269106" cy="695962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687320" y="2231925"/>
            <a:ext cx="376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 dirty="0" smtClean="0">
                <a:solidFill>
                  <a:srgbClr val="4ACBD6"/>
                </a:solidFill>
                <a:latin typeface="Arial"/>
                <a:cs typeface="Arial"/>
              </a:rPr>
              <a:t>THANK YOU</a:t>
            </a:r>
            <a:endParaRPr lang="en-US" sz="3600" b="1" i="0" dirty="0">
              <a:solidFill>
                <a:srgbClr val="4ACBD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289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B2B">
    <p:bg>
      <p:bgPr>
        <a:solidFill>
          <a:srgbClr val="283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atternLg-white-06.png"/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5" b="1739"/>
          <a:stretch/>
        </p:blipFill>
        <p:spPr>
          <a:xfrm>
            <a:off x="1" y="-75047"/>
            <a:ext cx="9269106" cy="6959620"/>
          </a:xfrm>
          <a:prstGeom prst="rect">
            <a:avLst/>
          </a:prstGeom>
        </p:spPr>
      </p:pic>
      <p:pic>
        <p:nvPicPr>
          <p:cNvPr id="15" name="Picture 14" descr="whitelogo-03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27" y="4195387"/>
            <a:ext cx="1325880" cy="564185"/>
          </a:xfrm>
          <a:prstGeom prst="rect">
            <a:avLst/>
          </a:prstGeom>
        </p:spPr>
      </p:pic>
      <p:pic>
        <p:nvPicPr>
          <p:cNvPr id="16" name="Picture 15" descr="int_TP-Link Brand Guidelines_05202016-02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742" y="181147"/>
            <a:ext cx="2071068" cy="1417245"/>
          </a:xfrm>
          <a:prstGeom prst="rect">
            <a:avLst/>
          </a:prstGeom>
        </p:spPr>
      </p:pic>
      <p:sp>
        <p:nvSpPr>
          <p:cNvPr id="2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80068" y="2251729"/>
            <a:ext cx="5326518" cy="29526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2000" b="1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97005" y="2049427"/>
            <a:ext cx="2331385" cy="20230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100" b="0" i="0">
                <a:solidFill>
                  <a:srgbClr val="FFCC08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07285" y="2546992"/>
            <a:ext cx="3340598" cy="39215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1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SUBHEAD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4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Lifestyle">
    <p:bg>
      <p:bgPr>
        <a:solidFill>
          <a:srgbClr val="4A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PLINK_LIFE_LR_0003-v7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80027" cy="5143499"/>
          </a:xfrm>
          <a:prstGeom prst="rect">
            <a:avLst/>
          </a:prstGeom>
        </p:spPr>
      </p:pic>
      <p:pic>
        <p:nvPicPr>
          <p:cNvPr id="13" name="Picture 12" descr="int_TP-Link Brand Guidelines_05202016-0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742" y="181147"/>
            <a:ext cx="2071068" cy="1417245"/>
          </a:xfrm>
          <a:prstGeom prst="rect">
            <a:avLst/>
          </a:prstGeom>
        </p:spPr>
      </p:pic>
      <p:pic>
        <p:nvPicPr>
          <p:cNvPr id="14" name="Picture 13" descr="whitelogo-0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27" y="4195387"/>
            <a:ext cx="1325880" cy="564185"/>
          </a:xfrm>
          <a:prstGeom prst="rect">
            <a:avLst/>
          </a:prstGeom>
        </p:spPr>
      </p:pic>
      <p:sp>
        <p:nvSpPr>
          <p:cNvPr id="1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80068" y="2251729"/>
            <a:ext cx="5326518" cy="29526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97005" y="2049427"/>
            <a:ext cx="2331385" cy="20230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100" b="0" i="0">
                <a:solidFill>
                  <a:srgbClr val="FFCC08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07285" y="2546992"/>
            <a:ext cx="3340598" cy="39215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1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SUBHEAD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53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80071" y="2251730"/>
            <a:ext cx="3944307" cy="74183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2000" b="1" i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999041" y="2251730"/>
            <a:ext cx="3876675" cy="2132479"/>
          </a:xfrm>
          <a:prstGeom prst="rect">
            <a:avLst/>
          </a:prstGeom>
        </p:spPr>
        <p:txBody>
          <a:bodyPr vert="horz"/>
          <a:lstStyle>
            <a:lvl1pPr marL="228600" indent="-228600">
              <a:lnSpc>
                <a:spcPct val="140000"/>
              </a:lnSpc>
              <a:spcBef>
                <a:spcPts val="0"/>
              </a:spcBef>
              <a:buFont typeface="+mj-lt"/>
              <a:buAutoNum type="arabicPeriod"/>
              <a:defRPr sz="1100" baseline="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pic>
        <p:nvPicPr>
          <p:cNvPr id="13" name="Picture 12" descr="int_TP-Link Brand Guidelines_05202016-02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84213" y="4313401"/>
            <a:ext cx="400455" cy="387188"/>
          </a:xfrm>
          <a:prstGeom prst="rect">
            <a:avLst/>
          </a:prstGeom>
        </p:spPr>
      </p:pic>
      <p:pic>
        <p:nvPicPr>
          <p:cNvPr id="6" name="Picture 5" descr="int_TP-Link Brand Guidelines_05202016-02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1639" y="479425"/>
            <a:ext cx="666608" cy="64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58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14" name="Picture 13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1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8105" y="1375703"/>
            <a:ext cx="4162273" cy="300850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  <a:p>
            <a:pPr lvl="6"/>
            <a:r>
              <a:rPr lang="en-US" dirty="0" smtClean="0"/>
              <a:t>Sixth level</a:t>
            </a:r>
          </a:p>
          <a:p>
            <a:pPr lvl="7"/>
            <a:r>
              <a:rPr lang="en-US" dirty="0" smtClean="0"/>
              <a:t>Seventh level</a:t>
            </a:r>
          </a:p>
          <a:p>
            <a:pPr lvl="8"/>
            <a:r>
              <a:rPr lang="en-US" dirty="0" smtClean="0"/>
              <a:t>Eighth level</a:t>
            </a:r>
          </a:p>
          <a:p>
            <a:pPr lvl="0"/>
            <a:endParaRPr lang="en-US" dirty="0" smtClean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115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Pictur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88470" y="2650333"/>
            <a:ext cx="8098330" cy="16787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/>
            </a:lvl1pPr>
          </a:lstStyle>
          <a:p>
            <a:r>
              <a:rPr lang="en-US" dirty="0" smtClean="0"/>
              <a:t>Picture Goes Here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8105" y="1375703"/>
            <a:ext cx="8095523" cy="110694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</p:txBody>
      </p:sp>
      <p:sp>
        <p:nvSpPr>
          <p:cNvPr id="22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4" name="Picture 23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834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Pictur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006508" y="1375703"/>
            <a:ext cx="3680292" cy="30085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/>
            </a:lvl1pPr>
          </a:lstStyle>
          <a:p>
            <a:r>
              <a:rPr lang="en-US" dirty="0" smtClean="0"/>
              <a:t>Picture Goes Here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8105" y="1375703"/>
            <a:ext cx="4162273" cy="300850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  <a:p>
            <a:pPr lvl="6"/>
            <a:r>
              <a:rPr lang="en-US" dirty="0" smtClean="0"/>
              <a:t>Sixth level</a:t>
            </a:r>
          </a:p>
          <a:p>
            <a:pPr lvl="7"/>
            <a:r>
              <a:rPr lang="en-US" dirty="0" smtClean="0"/>
              <a:t>Seventh level</a:t>
            </a:r>
          </a:p>
          <a:p>
            <a:pPr lvl="8"/>
            <a:r>
              <a:rPr lang="en-US" dirty="0" smtClean="0"/>
              <a:t>Eighth level</a:t>
            </a:r>
          </a:p>
          <a:p>
            <a:pPr lvl="0"/>
            <a:endParaRPr lang="en-US" dirty="0" smtClean="0"/>
          </a:p>
        </p:txBody>
      </p:sp>
      <p:sp>
        <p:nvSpPr>
          <p:cNvPr id="18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0" name="Picture 19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33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- Pictur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019208" y="1375703"/>
            <a:ext cx="3680292" cy="30085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/>
            </a:lvl1pPr>
          </a:lstStyle>
          <a:p>
            <a:r>
              <a:rPr lang="en-US" dirty="0" smtClean="0"/>
              <a:t>Picture Goes Here</a:t>
            </a:r>
            <a:endParaRPr lang="en-US" dirty="0"/>
          </a:p>
        </p:txBody>
      </p:sp>
      <p:sp>
        <p:nvSpPr>
          <p:cNvPr id="18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0" name="Picture 19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829" y="386165"/>
            <a:ext cx="8111671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87829" y="1375703"/>
            <a:ext cx="3680292" cy="30085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/>
            </a:lvl1pPr>
          </a:lstStyle>
          <a:p>
            <a:r>
              <a:rPr lang="en-US" dirty="0" smtClean="0"/>
              <a:t>Picture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919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Char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5006512" y="1375703"/>
            <a:ext cx="3680291" cy="301449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buNone/>
              <a:defRPr sz="1400" baseline="0"/>
            </a:lvl1pPr>
          </a:lstStyle>
          <a:p>
            <a:pPr lvl="0"/>
            <a:r>
              <a:rPr lang="en-US" dirty="0" smtClean="0"/>
              <a:t>Chart Goes 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8105" y="1375703"/>
            <a:ext cx="4162273" cy="300850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  <a:p>
            <a:pPr lvl="6"/>
            <a:r>
              <a:rPr lang="en-US" dirty="0" smtClean="0"/>
              <a:t>Sixth level</a:t>
            </a:r>
          </a:p>
          <a:p>
            <a:pPr lvl="7"/>
            <a:r>
              <a:rPr lang="en-US" dirty="0" smtClean="0"/>
              <a:t>Seventh level</a:t>
            </a:r>
          </a:p>
          <a:p>
            <a:pPr lvl="8"/>
            <a:r>
              <a:rPr lang="en-US" dirty="0" smtClean="0"/>
              <a:t>Eighth level</a:t>
            </a:r>
          </a:p>
          <a:p>
            <a:pPr lvl="0"/>
            <a:endParaRPr lang="en-US" dirty="0" smtClean="0"/>
          </a:p>
        </p:txBody>
      </p:sp>
      <p:sp>
        <p:nvSpPr>
          <p:cNvPr id="18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0" name="Picture 19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2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1" r:id="rId1"/>
    <p:sldLayoutId id="2147493498" r:id="rId2"/>
    <p:sldLayoutId id="2147493534" r:id="rId3"/>
    <p:sldLayoutId id="2147493541" r:id="rId4"/>
    <p:sldLayoutId id="2147493504" r:id="rId5"/>
    <p:sldLayoutId id="2147493483" r:id="rId6"/>
    <p:sldLayoutId id="2147493484" r:id="rId7"/>
    <p:sldLayoutId id="2147493545" r:id="rId8"/>
    <p:sldLayoutId id="2147493508" r:id="rId9"/>
    <p:sldLayoutId id="2147493510" r:id="rId10"/>
    <p:sldLayoutId id="2147493511" r:id="rId11"/>
    <p:sldLayoutId id="2147493522" r:id="rId12"/>
    <p:sldLayoutId id="2147493507" r:id="rId13"/>
    <p:sldLayoutId id="2147493543" r:id="rId14"/>
    <p:sldLayoutId id="2147493544" r:id="rId15"/>
    <p:sldLayoutId id="2147493459" r:id="rId16"/>
    <p:sldLayoutId id="21474935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研发联席会</a:t>
            </a:r>
            <a:r>
              <a:rPr lang="en-US" altLang="zh-CN" dirty="0"/>
              <a:t>2020</a:t>
            </a:r>
            <a:r>
              <a:rPr lang="zh-CN" altLang="en-US" dirty="0"/>
              <a:t>届转正答辩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2020/10/24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07285" y="2546992"/>
            <a:ext cx="3340598" cy="670596"/>
          </a:xfrm>
        </p:spPr>
        <p:txBody>
          <a:bodyPr/>
          <a:lstStyle/>
          <a:p>
            <a:r>
              <a:rPr lang="zh-CN" altLang="en-US" dirty="0" smtClean="0"/>
              <a:t>岗位</a:t>
            </a:r>
            <a:r>
              <a:rPr lang="en-US" altLang="zh-CN" dirty="0" smtClean="0"/>
              <a:t>: </a:t>
            </a:r>
            <a:r>
              <a:rPr lang="zh-CN" altLang="en-US" dirty="0" smtClean="0"/>
              <a:t>智能与服务中心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WebUI</a:t>
            </a:r>
            <a:r>
              <a:rPr lang="zh-CN" altLang="en-US" dirty="0" smtClean="0"/>
              <a:t>组</a:t>
            </a:r>
            <a:endParaRPr lang="en-US" altLang="zh-CN" dirty="0" smtClean="0"/>
          </a:p>
          <a:p>
            <a:r>
              <a:rPr lang="zh-CN" altLang="en-US" dirty="0" smtClean="0"/>
              <a:t>课题</a:t>
            </a:r>
            <a:r>
              <a:rPr lang="en-US" altLang="zh-CN" dirty="0" smtClean="0"/>
              <a:t>: </a:t>
            </a:r>
            <a:r>
              <a:rPr lang="en-US" altLang="zh-CN" dirty="0"/>
              <a:t>UI</a:t>
            </a:r>
            <a:r>
              <a:rPr lang="zh-CN" altLang="zh-CN" dirty="0"/>
              <a:t>通用优化</a:t>
            </a:r>
            <a:r>
              <a:rPr lang="zh-CN" altLang="zh-CN" dirty="0" smtClean="0"/>
              <a:t>工具</a:t>
            </a:r>
            <a:endParaRPr lang="zh-CN" altLang="en-US" dirty="0" smtClean="0"/>
          </a:p>
          <a:p>
            <a:r>
              <a:rPr lang="zh-CN" altLang="en-US" dirty="0" smtClean="0"/>
              <a:t>导师</a:t>
            </a:r>
            <a:r>
              <a:rPr lang="en-US" altLang="zh-CN" dirty="0" smtClean="0"/>
              <a:t>: </a:t>
            </a:r>
            <a:r>
              <a:rPr lang="zh-CN" altLang="en-US" dirty="0" smtClean="0"/>
              <a:t>韦仁焱  答辩人</a:t>
            </a:r>
            <a:r>
              <a:rPr lang="en-US" altLang="zh-CN" dirty="0" smtClean="0"/>
              <a:t>: </a:t>
            </a:r>
            <a:r>
              <a:rPr lang="zh-CN" altLang="en-US" dirty="0" smtClean="0"/>
              <a:t>王显淼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59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8105" y="1375703"/>
            <a:ext cx="3140121" cy="3008506"/>
          </a:xfrm>
        </p:spPr>
        <p:txBody>
          <a:bodyPr/>
          <a:lstStyle/>
          <a:p>
            <a:r>
              <a:rPr lang="zh-CN" altLang="en-US" sz="1200" dirty="0" smtClean="0"/>
              <a:t>第一步</a:t>
            </a:r>
            <a:r>
              <a:rPr lang="en-US" altLang="zh-CN" sz="1200" dirty="0" smtClean="0"/>
              <a:t>---</a:t>
            </a:r>
            <a:r>
              <a:rPr lang="zh-CN" altLang="en-US" sz="1200" dirty="0" smtClean="0"/>
              <a:t>文件读取</a:t>
            </a:r>
            <a:r>
              <a:rPr lang="en-US" altLang="zh-CN" sz="1200" dirty="0" smtClean="0"/>
              <a:t>:</a:t>
            </a:r>
          </a:p>
          <a:p>
            <a:r>
              <a:rPr lang="en-US" altLang="zh-CN" dirty="0"/>
              <a:t>	</a:t>
            </a:r>
            <a:r>
              <a:rPr lang="zh-CN" altLang="en-US" sz="900" dirty="0" smtClean="0"/>
              <a:t>读取自定义设置后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先获取了</a:t>
            </a:r>
            <a:r>
              <a:rPr lang="en-US" altLang="zh-CN" sz="900" dirty="0" smtClean="0"/>
              <a:t>JS</a:t>
            </a:r>
            <a:r>
              <a:rPr lang="zh-CN" altLang="en-US" sz="900" dirty="0" smtClean="0"/>
              <a:t>文件并忽略</a:t>
            </a:r>
            <a:r>
              <a:rPr lang="en-US" altLang="zh-CN" sz="900" dirty="0" smtClean="0"/>
              <a:t>ignore</a:t>
            </a:r>
            <a:r>
              <a:rPr lang="zh-CN" altLang="en-US" sz="900" dirty="0" smtClean="0"/>
              <a:t>项中的文件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并从文件中获取了关键词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根据对</a:t>
            </a:r>
            <a:r>
              <a:rPr lang="en-US" altLang="zh-CN" sz="900" dirty="0" smtClean="0"/>
              <a:t>JS</a:t>
            </a:r>
            <a:r>
              <a:rPr lang="zh-CN" altLang="en-US" sz="900" dirty="0" smtClean="0"/>
              <a:t>冗余对象的分析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设计关键词为</a:t>
            </a:r>
            <a:r>
              <a:rPr lang="en-US" altLang="zh-CN" sz="900" dirty="0" smtClean="0"/>
              <a:t>object,</a:t>
            </a:r>
            <a:r>
              <a:rPr lang="zh-CN" altLang="en-US" sz="900" dirty="0" smtClean="0"/>
              <a:t>包含了</a:t>
            </a:r>
            <a:r>
              <a:rPr lang="en-US" altLang="zh-CN" sz="900" dirty="0" err="1" smtClean="0"/>
              <a:t>widget,service</a:t>
            </a:r>
            <a:r>
              <a:rPr lang="zh-CN" altLang="en-US" sz="900" dirty="0" smtClean="0"/>
              <a:t>等属性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每一个属性是该属性的定义名和文件路径的</a:t>
            </a:r>
            <a:r>
              <a:rPr lang="en-US" altLang="zh-CN" sz="900" dirty="0" smtClean="0"/>
              <a:t>object</a:t>
            </a:r>
            <a:r>
              <a:rPr lang="zh-CN" altLang="en-US" sz="900" dirty="0" smtClean="0"/>
              <a:t>的数组</a:t>
            </a:r>
            <a:r>
              <a:rPr lang="en-US" altLang="zh-CN" sz="900" dirty="0" smtClean="0"/>
              <a:t>;</a:t>
            </a:r>
          </a:p>
          <a:p>
            <a:r>
              <a:rPr lang="zh-CN" altLang="en-US" sz="1200" dirty="0" smtClean="0"/>
              <a:t>第二步</a:t>
            </a:r>
            <a:r>
              <a:rPr lang="en-US" altLang="zh-CN" sz="1200" dirty="0" smtClean="0"/>
              <a:t>---</a:t>
            </a:r>
            <a:r>
              <a:rPr lang="zh-CN" altLang="en-US" sz="1200" dirty="0" smtClean="0"/>
              <a:t>关键词读取</a:t>
            </a:r>
            <a:r>
              <a:rPr lang="en-US" altLang="zh-CN" sz="1200" dirty="0" smtClean="0"/>
              <a:t>:</a:t>
            </a:r>
          </a:p>
          <a:p>
            <a:r>
              <a:rPr lang="en-US" altLang="zh-CN" dirty="0"/>
              <a:t>	</a:t>
            </a:r>
            <a:r>
              <a:rPr lang="zh-CN" altLang="en-US" sz="900" dirty="0" smtClean="0"/>
              <a:t>读取了筛选文件后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将筛选文件中的内容通过</a:t>
            </a:r>
            <a:r>
              <a:rPr lang="en-US" altLang="zh-CN" sz="900" dirty="0" err="1" smtClean="0"/>
              <a:t>Uglify</a:t>
            </a:r>
            <a:r>
              <a:rPr lang="en-US" altLang="zh-CN" sz="900" dirty="0" smtClean="0"/>
              <a:t>-JS</a:t>
            </a:r>
            <a:r>
              <a:rPr lang="zh-CN" altLang="en-US" sz="900" dirty="0" smtClean="0"/>
              <a:t>库和正则表达式解析获取关键词</a:t>
            </a:r>
            <a:r>
              <a:rPr lang="en-US" altLang="zh-CN" sz="900" dirty="0" smtClean="0"/>
              <a:t>;</a:t>
            </a:r>
          </a:p>
          <a:p>
            <a:r>
              <a:rPr lang="zh-CN" altLang="en-US" sz="1200" dirty="0" smtClean="0"/>
              <a:t>第三步</a:t>
            </a:r>
            <a:r>
              <a:rPr lang="en-US" altLang="zh-CN" sz="1200" dirty="0" smtClean="0"/>
              <a:t>---</a:t>
            </a:r>
            <a:r>
              <a:rPr lang="zh-CN" altLang="en-US" sz="1200" dirty="0" smtClean="0"/>
              <a:t>冗余清除</a:t>
            </a:r>
            <a:r>
              <a:rPr lang="en-US" altLang="zh-CN" sz="1200" dirty="0" smtClean="0"/>
              <a:t>:</a:t>
            </a:r>
            <a:endParaRPr lang="en-US" altLang="zh-CN" sz="1200" dirty="0"/>
          </a:p>
          <a:p>
            <a:r>
              <a:rPr lang="en-US" altLang="zh-CN" dirty="0"/>
              <a:t>	</a:t>
            </a:r>
            <a:r>
              <a:rPr lang="zh-CN" altLang="en-US" sz="900" dirty="0" smtClean="0"/>
              <a:t>读取</a:t>
            </a:r>
            <a:r>
              <a:rPr lang="en-US" altLang="zh-CN" sz="900" dirty="0" smtClean="0"/>
              <a:t>JS</a:t>
            </a:r>
            <a:r>
              <a:rPr lang="zh-CN" altLang="en-US" sz="900" dirty="0" smtClean="0"/>
              <a:t>关键词和解析好的筛选关键词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没有使用过的</a:t>
            </a:r>
            <a:r>
              <a:rPr lang="en-US" altLang="zh-CN" sz="900" dirty="0" smtClean="0"/>
              <a:t>JS</a:t>
            </a:r>
            <a:r>
              <a:rPr lang="zh-CN" altLang="en-US" sz="900" dirty="0" smtClean="0"/>
              <a:t>关键词代表着冗余代码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冗余关键词会被剔除</a:t>
            </a:r>
            <a:r>
              <a:rPr lang="en-US" altLang="zh-CN" sz="900" dirty="0" smtClean="0"/>
              <a:t>;</a:t>
            </a:r>
          </a:p>
          <a:p>
            <a:r>
              <a:rPr lang="zh-CN" altLang="en-US" sz="1400" dirty="0" smtClean="0"/>
              <a:t>第四步</a:t>
            </a:r>
            <a:r>
              <a:rPr lang="en-US" altLang="zh-CN" sz="1400" dirty="0" smtClean="0"/>
              <a:t>---</a:t>
            </a:r>
            <a:r>
              <a:rPr lang="zh-CN" altLang="en-US" sz="1400" dirty="0" smtClean="0"/>
              <a:t>文件和</a:t>
            </a:r>
            <a:r>
              <a:rPr lang="en-US" altLang="zh-CN" sz="1400" dirty="0" smtClean="0"/>
              <a:t>log</a:t>
            </a:r>
            <a:r>
              <a:rPr lang="zh-CN" altLang="en-US" sz="1400" dirty="0" smtClean="0"/>
              <a:t>生成</a:t>
            </a:r>
            <a:r>
              <a:rPr lang="en-US" altLang="zh-CN" sz="1400" dirty="0" smtClean="0"/>
              <a:t>:</a:t>
            </a:r>
            <a:endParaRPr lang="en-US" altLang="zh-CN" sz="1400" dirty="0"/>
          </a:p>
          <a:p>
            <a:r>
              <a:rPr lang="en-US" altLang="zh-CN" dirty="0"/>
              <a:t>	</a:t>
            </a:r>
            <a:r>
              <a:rPr lang="zh-CN" altLang="en-US" sz="900" dirty="0" smtClean="0"/>
              <a:t>将冗余清除后的</a:t>
            </a:r>
            <a:r>
              <a:rPr lang="en-US" altLang="zh-CN" sz="900" dirty="0" smtClean="0"/>
              <a:t>JS</a:t>
            </a:r>
            <a:r>
              <a:rPr lang="zh-CN" altLang="en-US" sz="900" dirty="0" smtClean="0"/>
              <a:t>关键词中的文件路径读取并输出到指定的</a:t>
            </a:r>
            <a:r>
              <a:rPr lang="en-US" altLang="zh-CN" sz="900" dirty="0" smtClean="0"/>
              <a:t>output</a:t>
            </a:r>
            <a:r>
              <a:rPr lang="zh-CN" altLang="en-US" sz="900" dirty="0" smtClean="0"/>
              <a:t>文件夹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并使用清除前后的</a:t>
            </a:r>
            <a:r>
              <a:rPr lang="zh-CN" altLang="en-US" sz="900" dirty="0"/>
              <a:t>关键词</a:t>
            </a:r>
            <a:r>
              <a:rPr lang="zh-CN" altLang="en-US" sz="900" dirty="0" smtClean="0"/>
              <a:t>去生成</a:t>
            </a:r>
            <a:r>
              <a:rPr lang="en-US" altLang="zh-CN" sz="900" dirty="0" smtClean="0"/>
              <a:t>log;</a:t>
            </a:r>
            <a:r>
              <a:rPr lang="zh-CN" altLang="en-US" sz="900" dirty="0" smtClean="0"/>
              <a:t>有一部分关键词会存在于同一文件中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这一部分关键词需要额外处理</a:t>
            </a:r>
            <a:endParaRPr lang="zh-CN" altLang="en-US" sz="900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83870" y="944628"/>
            <a:ext cx="8115630" cy="334607"/>
          </a:xfrm>
        </p:spPr>
        <p:txBody>
          <a:bodyPr/>
          <a:lstStyle/>
          <a:p>
            <a:r>
              <a:rPr lang="en-US" altLang="zh-CN" dirty="0"/>
              <a:t>JS</a:t>
            </a:r>
            <a:r>
              <a:rPr lang="zh-CN" altLang="en-US" dirty="0" smtClean="0"/>
              <a:t>冗余去除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75322" y="64351"/>
            <a:ext cx="6864824" cy="815331"/>
            <a:chOff x="0" y="48256"/>
            <a:chExt cx="6864824" cy="815331"/>
          </a:xfrm>
        </p:grpSpPr>
        <p:sp>
          <p:nvSpPr>
            <p:cNvPr id="7" name="文本框 6"/>
            <p:cNvSpPr txBox="1"/>
            <p:nvPr/>
          </p:nvSpPr>
          <p:spPr>
            <a:xfrm>
              <a:off x="981470" y="297292"/>
              <a:ext cx="26714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课题具体实现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10" name="组合 9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4" name="六边形 1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六边形 1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2" name="六边形 1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六边形 1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pic>
        <p:nvPicPr>
          <p:cNvPr id="20" name="图片占位符 19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584" b="3584"/>
          <a:stretch>
            <a:fillRect/>
          </a:stretch>
        </p:blipFill>
        <p:spPr>
          <a:xfrm>
            <a:off x="3946358" y="1376363"/>
            <a:ext cx="4740442" cy="30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8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8105" y="1375703"/>
            <a:ext cx="3140121" cy="3008506"/>
          </a:xfrm>
        </p:spPr>
        <p:txBody>
          <a:bodyPr/>
          <a:lstStyle/>
          <a:p>
            <a:r>
              <a:rPr lang="zh-CN" altLang="en-US" sz="1200" dirty="0" smtClean="0"/>
              <a:t>第一步</a:t>
            </a:r>
            <a:r>
              <a:rPr lang="en-US" altLang="zh-CN" sz="1200" dirty="0" smtClean="0"/>
              <a:t>---</a:t>
            </a:r>
            <a:r>
              <a:rPr lang="zh-CN" altLang="en-US" sz="1200" dirty="0" smtClean="0"/>
              <a:t>文件读取</a:t>
            </a:r>
            <a:r>
              <a:rPr lang="en-US" altLang="zh-CN" sz="1200" dirty="0" smtClean="0"/>
              <a:t>:</a:t>
            </a:r>
          </a:p>
          <a:p>
            <a:r>
              <a:rPr lang="en-US" altLang="zh-CN" dirty="0"/>
              <a:t>	</a:t>
            </a:r>
            <a:r>
              <a:rPr lang="zh-CN" altLang="en-US" sz="900" dirty="0" smtClean="0"/>
              <a:t>读取自定义设置后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先获取筛选文件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并获取</a:t>
            </a:r>
            <a:r>
              <a:rPr lang="en-US" altLang="zh-CN" sz="900" dirty="0" smtClean="0"/>
              <a:t>JS</a:t>
            </a:r>
            <a:r>
              <a:rPr lang="zh-CN" altLang="en-US" sz="900" dirty="0" smtClean="0"/>
              <a:t>部分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然后使用</a:t>
            </a:r>
            <a:r>
              <a:rPr lang="en-US" altLang="zh-CN" sz="900" dirty="0" smtClean="0"/>
              <a:t>JS</a:t>
            </a:r>
            <a:r>
              <a:rPr lang="zh-CN" altLang="en-US" sz="900" dirty="0" smtClean="0"/>
              <a:t>部分获得</a:t>
            </a:r>
            <a:r>
              <a:rPr lang="en-US" altLang="zh-CN" sz="900" dirty="0" smtClean="0"/>
              <a:t>AST,</a:t>
            </a:r>
            <a:r>
              <a:rPr lang="zh-CN" altLang="en-US" sz="900" dirty="0" smtClean="0"/>
              <a:t>获取所有文案文件路径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针对每一个</a:t>
            </a:r>
            <a:r>
              <a:rPr lang="zh-CN" altLang="en-US" sz="900" dirty="0"/>
              <a:t>文案</a:t>
            </a:r>
            <a:r>
              <a:rPr lang="zh-CN" altLang="en-US" sz="900" dirty="0" smtClean="0"/>
              <a:t>文件去进行接下来的步骤</a:t>
            </a:r>
            <a:r>
              <a:rPr lang="en-US" altLang="zh-CN" sz="900" dirty="0" smtClean="0"/>
              <a:t>;</a:t>
            </a:r>
          </a:p>
          <a:p>
            <a:r>
              <a:rPr lang="zh-CN" altLang="en-US" sz="1200" dirty="0" smtClean="0"/>
              <a:t>第二步</a:t>
            </a:r>
            <a:r>
              <a:rPr lang="en-US" altLang="zh-CN" sz="1200" dirty="0" smtClean="0"/>
              <a:t>---</a:t>
            </a:r>
            <a:r>
              <a:rPr lang="zh-CN" altLang="en-US" sz="1200" dirty="0"/>
              <a:t>关键词</a:t>
            </a:r>
            <a:r>
              <a:rPr lang="zh-CN" altLang="en-US" sz="1200" dirty="0" smtClean="0"/>
              <a:t>读取</a:t>
            </a:r>
            <a:r>
              <a:rPr lang="en-US" altLang="zh-CN" sz="1200" dirty="0"/>
              <a:t>:</a:t>
            </a:r>
          </a:p>
          <a:p>
            <a:r>
              <a:rPr lang="en-US" altLang="zh-CN" dirty="0"/>
              <a:t>	</a:t>
            </a:r>
            <a:r>
              <a:rPr lang="zh-CN" altLang="en-US" sz="900" dirty="0" smtClean="0"/>
              <a:t>读取了文件后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将文案文件内容通过</a:t>
            </a:r>
            <a:r>
              <a:rPr lang="en-US" altLang="zh-CN" sz="900" dirty="0" err="1" smtClean="0"/>
              <a:t>Uglify</a:t>
            </a:r>
            <a:r>
              <a:rPr lang="en-US" altLang="zh-CN" sz="900" dirty="0" smtClean="0"/>
              <a:t>-JS</a:t>
            </a:r>
            <a:r>
              <a:rPr lang="zh-CN" altLang="en-US" sz="900" dirty="0" smtClean="0"/>
              <a:t>库解析为</a:t>
            </a:r>
            <a:r>
              <a:rPr lang="en-US" altLang="zh-CN" sz="900" dirty="0" smtClean="0"/>
              <a:t>AST,</a:t>
            </a:r>
            <a:r>
              <a:rPr lang="zh-CN" altLang="en-US" sz="900" dirty="0" smtClean="0"/>
              <a:t>然后解析</a:t>
            </a:r>
            <a:r>
              <a:rPr lang="en-US" altLang="zh-CN" sz="900" dirty="0" smtClean="0"/>
              <a:t>AST</a:t>
            </a:r>
            <a:r>
              <a:rPr lang="zh-CN" altLang="en-US" sz="900" dirty="0" smtClean="0"/>
              <a:t>获取关键词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然后获取筛选文件的关键词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其中包括第一步利用解析好的</a:t>
            </a:r>
            <a:r>
              <a:rPr lang="en-US" altLang="zh-CN" sz="900" dirty="0" smtClean="0"/>
              <a:t>AST</a:t>
            </a:r>
            <a:r>
              <a:rPr lang="zh-CN" altLang="en-US" sz="900" dirty="0" smtClean="0"/>
              <a:t>获取的</a:t>
            </a:r>
            <a:r>
              <a:rPr lang="en-US" altLang="zh-CN" sz="900" dirty="0"/>
              <a:t>JS</a:t>
            </a:r>
            <a:r>
              <a:rPr lang="zh-CN" altLang="en-US" sz="900" dirty="0" smtClean="0"/>
              <a:t>部分的关键词还有</a:t>
            </a:r>
            <a:r>
              <a:rPr lang="en-US" altLang="zh-CN" sz="900" dirty="0" smtClean="0"/>
              <a:t>HTML</a:t>
            </a:r>
            <a:r>
              <a:rPr lang="zh-CN" altLang="en-US" sz="900" dirty="0" smtClean="0"/>
              <a:t>中使用的关键词</a:t>
            </a:r>
            <a:r>
              <a:rPr lang="en-US" altLang="zh-CN" sz="900" dirty="0" smtClean="0"/>
              <a:t>;</a:t>
            </a:r>
          </a:p>
          <a:p>
            <a:r>
              <a:rPr lang="zh-CN" altLang="en-US" sz="1200" dirty="0" smtClean="0"/>
              <a:t>第三步</a:t>
            </a:r>
            <a:r>
              <a:rPr lang="en-US" altLang="zh-CN" sz="1200" dirty="0" smtClean="0"/>
              <a:t>---</a:t>
            </a:r>
            <a:r>
              <a:rPr lang="zh-CN" altLang="en-US" sz="1200" dirty="0" smtClean="0"/>
              <a:t>冗余清除</a:t>
            </a:r>
            <a:r>
              <a:rPr lang="en-US" altLang="zh-CN" sz="1200" dirty="0" smtClean="0"/>
              <a:t>:</a:t>
            </a:r>
            <a:endParaRPr lang="en-US" altLang="zh-CN" sz="1200" dirty="0"/>
          </a:p>
          <a:p>
            <a:r>
              <a:rPr lang="en-US" altLang="zh-CN" sz="900" dirty="0"/>
              <a:t>	</a:t>
            </a:r>
            <a:r>
              <a:rPr lang="zh-CN" altLang="en-US" sz="900" dirty="0" smtClean="0"/>
              <a:t>通过第二步获取的关键词筛选出冗余关键词后将其剔除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并使用精简后的关键词去删减文案文件</a:t>
            </a:r>
            <a:r>
              <a:rPr lang="en-US" altLang="zh-CN" sz="900" dirty="0" smtClean="0"/>
              <a:t>;</a:t>
            </a:r>
          </a:p>
          <a:p>
            <a:r>
              <a:rPr lang="zh-CN" altLang="en-US" sz="1400" dirty="0" smtClean="0"/>
              <a:t>第四步</a:t>
            </a:r>
            <a:r>
              <a:rPr lang="en-US" altLang="zh-CN" sz="1400" dirty="0" smtClean="0"/>
              <a:t>---</a:t>
            </a:r>
            <a:r>
              <a:rPr lang="zh-CN" altLang="en-US" sz="1400" dirty="0" smtClean="0"/>
              <a:t>文件和</a:t>
            </a:r>
            <a:r>
              <a:rPr lang="en-US" altLang="zh-CN" sz="1400" dirty="0" smtClean="0"/>
              <a:t>log</a:t>
            </a:r>
            <a:r>
              <a:rPr lang="zh-CN" altLang="en-US" sz="1400" dirty="0" smtClean="0"/>
              <a:t>生成</a:t>
            </a:r>
            <a:r>
              <a:rPr lang="en-US" altLang="zh-CN" sz="1400" dirty="0" smtClean="0"/>
              <a:t>:</a:t>
            </a:r>
            <a:endParaRPr lang="en-US" altLang="zh-CN" sz="1400" dirty="0"/>
          </a:p>
          <a:p>
            <a:r>
              <a:rPr lang="en-US" altLang="zh-CN" dirty="0"/>
              <a:t>	</a:t>
            </a:r>
            <a:r>
              <a:rPr lang="zh-CN" altLang="en-US" sz="900" dirty="0" smtClean="0"/>
              <a:t>将冗余清除后的文案文件输出到指定的</a:t>
            </a:r>
            <a:r>
              <a:rPr lang="en-US" altLang="zh-CN" sz="900" dirty="0" smtClean="0"/>
              <a:t>output</a:t>
            </a:r>
            <a:r>
              <a:rPr lang="zh-CN" altLang="en-US" sz="900" dirty="0" smtClean="0"/>
              <a:t>文件夹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并使用被删减文案去生成</a:t>
            </a:r>
            <a:r>
              <a:rPr lang="en-US" altLang="zh-CN" sz="900" dirty="0" smtClean="0"/>
              <a:t>log.</a:t>
            </a:r>
            <a:endParaRPr lang="zh-CN" altLang="en-US" sz="900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83870" y="944628"/>
            <a:ext cx="8115630" cy="334607"/>
          </a:xfrm>
        </p:spPr>
        <p:txBody>
          <a:bodyPr/>
          <a:lstStyle/>
          <a:p>
            <a:r>
              <a:rPr lang="zh-CN" altLang="en-US" dirty="0" smtClean="0"/>
              <a:t>文案冗余去除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75322" y="64351"/>
            <a:ext cx="6864824" cy="815331"/>
            <a:chOff x="0" y="48256"/>
            <a:chExt cx="6864824" cy="815331"/>
          </a:xfrm>
        </p:grpSpPr>
        <p:sp>
          <p:nvSpPr>
            <p:cNvPr id="7" name="文本框 6"/>
            <p:cNvSpPr txBox="1"/>
            <p:nvPr/>
          </p:nvSpPr>
          <p:spPr>
            <a:xfrm>
              <a:off x="981470" y="297292"/>
              <a:ext cx="26714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</a:t>
              </a:r>
              <a:r>
                <a:rPr lang="zh-CN" altLang="en-US" sz="2400" dirty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具体实现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10" name="组合 9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4" name="六边形 1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六边形 1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2" name="六边形 1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六边形 1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pic>
        <p:nvPicPr>
          <p:cNvPr id="20" name="图片占位符 19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163" b="3163"/>
          <a:stretch>
            <a:fillRect/>
          </a:stretch>
        </p:blipFill>
        <p:spPr>
          <a:xfrm>
            <a:off x="3953232" y="1376363"/>
            <a:ext cx="4733567" cy="30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6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9493" y="1553130"/>
            <a:ext cx="3944307" cy="741839"/>
          </a:xfrm>
        </p:spPr>
        <p:txBody>
          <a:bodyPr/>
          <a:lstStyle/>
          <a:p>
            <a:r>
              <a:rPr lang="en-US" altLang="zh-CN" sz="2400" dirty="0" smtClean="0"/>
              <a:t>PART 03: </a:t>
            </a:r>
            <a:r>
              <a:rPr lang="zh-CN" altLang="en-US" sz="2400" dirty="0" smtClean="0"/>
              <a:t>课题实现过程</a:t>
            </a:r>
            <a:endParaRPr lang="zh-CN" altLang="en-US" sz="2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00672" y="1456877"/>
            <a:ext cx="3876675" cy="2132479"/>
          </a:xfrm>
        </p:spPr>
        <p:txBody>
          <a:bodyPr/>
          <a:lstStyle/>
          <a:p>
            <a:r>
              <a:rPr lang="en-US" altLang="zh-CN" sz="1800" dirty="0" smtClean="0"/>
              <a:t>SU1.0</a:t>
            </a:r>
            <a:r>
              <a:rPr lang="zh-CN" altLang="en-US" sz="1800" dirty="0" smtClean="0"/>
              <a:t>实验项目成果展示</a:t>
            </a:r>
            <a:endParaRPr lang="en-US" altLang="zh-CN" sz="1800" dirty="0" smtClean="0"/>
          </a:p>
          <a:p>
            <a:r>
              <a:rPr lang="en-US" altLang="zh-CN" sz="1800" dirty="0" smtClean="0"/>
              <a:t>SU2.0</a:t>
            </a:r>
            <a:r>
              <a:rPr lang="zh-CN" altLang="en-US" sz="1800" dirty="0" smtClean="0"/>
              <a:t>实验项目成果展示</a:t>
            </a:r>
            <a:endParaRPr lang="en-US" altLang="zh-CN" sz="1800" dirty="0" smtClean="0"/>
          </a:p>
          <a:p>
            <a:r>
              <a:rPr lang="zh-CN" altLang="en-US" sz="1800" dirty="0" smtClean="0"/>
              <a:t>压缩选项效果对比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10328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5322" y="64351"/>
            <a:ext cx="6864824" cy="815331"/>
            <a:chOff x="0" y="48256"/>
            <a:chExt cx="6864824" cy="815331"/>
          </a:xfrm>
        </p:grpSpPr>
        <p:sp>
          <p:nvSpPr>
            <p:cNvPr id="7" name="文本框 6"/>
            <p:cNvSpPr txBox="1"/>
            <p:nvPr/>
          </p:nvSpPr>
          <p:spPr>
            <a:xfrm>
              <a:off x="981470" y="297292"/>
              <a:ext cx="3583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SU1.0</a:t>
              </a:r>
              <a:r>
                <a:rPr lang="zh-CN" altLang="en-US" sz="2400" dirty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实验项目成果展示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10" name="组合 9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4" name="六边形 1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六边形 1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2" name="六边形 1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六边形 1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17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102207" y="888852"/>
            <a:ext cx="5720677" cy="279351"/>
          </a:xfrm>
        </p:spPr>
        <p:txBody>
          <a:bodyPr/>
          <a:lstStyle/>
          <a:p>
            <a:r>
              <a:rPr lang="zh-CN" altLang="en-US" sz="1400" dirty="0" smtClean="0"/>
              <a:t>结论</a:t>
            </a:r>
            <a:r>
              <a:rPr lang="en-US" altLang="zh-CN" sz="1400" dirty="0" smtClean="0"/>
              <a:t>: </a:t>
            </a:r>
            <a:r>
              <a:rPr lang="zh-CN" altLang="en-US" sz="1400" dirty="0" smtClean="0"/>
              <a:t>在本地静态服务器下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冗余清理前后代码成功运行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运行结果无差异</a:t>
            </a:r>
            <a:endParaRPr lang="zh-CN" altLang="en-US" sz="1400" dirty="0"/>
          </a:p>
        </p:txBody>
      </p:sp>
      <p:pic>
        <p:nvPicPr>
          <p:cNvPr id="30" name="媒体1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1799" y="1177373"/>
            <a:ext cx="6448927" cy="36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3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5322" y="64351"/>
            <a:ext cx="6864824" cy="815331"/>
            <a:chOff x="0" y="48256"/>
            <a:chExt cx="6864824" cy="815331"/>
          </a:xfrm>
        </p:grpSpPr>
        <p:sp>
          <p:nvSpPr>
            <p:cNvPr id="7" name="文本框 6"/>
            <p:cNvSpPr txBox="1"/>
            <p:nvPr/>
          </p:nvSpPr>
          <p:spPr>
            <a:xfrm>
              <a:off x="981470" y="297292"/>
              <a:ext cx="3583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SU1.0</a:t>
              </a:r>
              <a:r>
                <a:rPr lang="zh-CN" altLang="en-US" sz="2400" dirty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实验项目成果展示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10" name="组合 9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4" name="六边形 1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六边形 1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2" name="六边形 1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六边形 1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17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102207" y="888852"/>
            <a:ext cx="2159330" cy="279351"/>
          </a:xfrm>
        </p:spPr>
        <p:txBody>
          <a:bodyPr/>
          <a:lstStyle/>
          <a:p>
            <a:r>
              <a:rPr lang="en-US" altLang="zh-CN" sz="1400" dirty="0" smtClean="0"/>
              <a:t>log</a:t>
            </a:r>
            <a:r>
              <a:rPr lang="zh-CN" altLang="en-US" sz="1400" dirty="0" smtClean="0"/>
              <a:t>部分展示和图表化</a:t>
            </a:r>
            <a:endParaRPr lang="zh-CN" altLang="en-US" sz="14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681654"/>
            <a:ext cx="4067292" cy="206532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50" y="1223008"/>
            <a:ext cx="3420358" cy="270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3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5322" y="64351"/>
            <a:ext cx="6864824" cy="815331"/>
            <a:chOff x="0" y="48256"/>
            <a:chExt cx="6864824" cy="815331"/>
          </a:xfrm>
        </p:grpSpPr>
        <p:sp>
          <p:nvSpPr>
            <p:cNvPr id="7" name="文本框 6"/>
            <p:cNvSpPr txBox="1"/>
            <p:nvPr/>
          </p:nvSpPr>
          <p:spPr>
            <a:xfrm>
              <a:off x="981470" y="297292"/>
              <a:ext cx="3583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SU2.0</a:t>
              </a:r>
              <a:r>
                <a:rPr lang="zh-CN" altLang="en-US" sz="2400" dirty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实验项目成果展示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10" name="组合 9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4" name="六边形 1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六边形 1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2" name="六边形 1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六边形 1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17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102207" y="888852"/>
            <a:ext cx="5720677" cy="279351"/>
          </a:xfrm>
        </p:spPr>
        <p:txBody>
          <a:bodyPr/>
          <a:lstStyle/>
          <a:p>
            <a:r>
              <a:rPr lang="zh-CN" altLang="en-US" sz="1400" dirty="0" smtClean="0"/>
              <a:t>结论</a:t>
            </a:r>
            <a:r>
              <a:rPr lang="en-US" altLang="zh-CN" sz="1400" dirty="0" smtClean="0"/>
              <a:t>: </a:t>
            </a:r>
            <a:r>
              <a:rPr lang="zh-CN" altLang="en-US" sz="1400" dirty="0" smtClean="0"/>
              <a:t>在本地静态服务器下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冗余清理前后代码成功运行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运行结果无差异</a:t>
            </a:r>
            <a:endParaRPr lang="zh-CN" altLang="en-US" sz="1400" dirty="0"/>
          </a:p>
        </p:txBody>
      </p:sp>
      <p:pic>
        <p:nvPicPr>
          <p:cNvPr id="3" name="媒体2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5026" y="1177373"/>
            <a:ext cx="6685136" cy="362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6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5322" y="64351"/>
            <a:ext cx="6864824" cy="815331"/>
            <a:chOff x="0" y="48256"/>
            <a:chExt cx="6864824" cy="815331"/>
          </a:xfrm>
        </p:grpSpPr>
        <p:sp>
          <p:nvSpPr>
            <p:cNvPr id="7" name="文本框 6"/>
            <p:cNvSpPr txBox="1"/>
            <p:nvPr/>
          </p:nvSpPr>
          <p:spPr>
            <a:xfrm>
              <a:off x="981470" y="297292"/>
              <a:ext cx="3583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SU2.0</a:t>
              </a:r>
              <a:r>
                <a:rPr lang="zh-CN" altLang="en-US" sz="2400" dirty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实验项目成果展示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10" name="组合 9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4" name="六边形 1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六边形 1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2" name="六边形 1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六边形 1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17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102207" y="888852"/>
            <a:ext cx="2159330" cy="279351"/>
          </a:xfrm>
        </p:spPr>
        <p:txBody>
          <a:bodyPr/>
          <a:lstStyle/>
          <a:p>
            <a:r>
              <a:rPr lang="en-US" altLang="zh-CN" sz="1400" dirty="0" smtClean="0"/>
              <a:t>log</a:t>
            </a:r>
            <a:r>
              <a:rPr lang="zh-CN" altLang="en-US" sz="1400" dirty="0" smtClean="0"/>
              <a:t>部分展示和图表化</a:t>
            </a:r>
            <a:endParaRPr lang="zh-CN" altLang="en-US" sz="1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0" y="1272831"/>
            <a:ext cx="3517915" cy="31860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886" y="1272831"/>
            <a:ext cx="3432805" cy="328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7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5322" y="64351"/>
            <a:ext cx="6864824" cy="815331"/>
            <a:chOff x="0" y="48256"/>
            <a:chExt cx="6864824" cy="815331"/>
          </a:xfrm>
        </p:grpSpPr>
        <p:sp>
          <p:nvSpPr>
            <p:cNvPr id="7" name="文本框 6"/>
            <p:cNvSpPr txBox="1"/>
            <p:nvPr/>
          </p:nvSpPr>
          <p:spPr>
            <a:xfrm>
              <a:off x="981470" y="297292"/>
              <a:ext cx="3583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压缩选项效果对比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10" name="组合 9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4" name="六边形 1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六边形 1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2" name="六边形 1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六边形 1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5" y="1251780"/>
            <a:ext cx="3808058" cy="3448808"/>
          </a:xfrm>
          <a:prstGeom prst="rect">
            <a:avLst/>
          </a:prstGeom>
        </p:spPr>
      </p:pic>
      <p:sp>
        <p:nvSpPr>
          <p:cNvPr id="16" name="文本占位符 2"/>
          <p:cNvSpPr txBox="1">
            <a:spLocks/>
          </p:cNvSpPr>
          <p:nvPr/>
        </p:nvSpPr>
        <p:spPr>
          <a:xfrm>
            <a:off x="2273250" y="914258"/>
            <a:ext cx="722067" cy="27935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100" b="0" i="0" u="none" kern="1200" baseline="0">
                <a:solidFill>
                  <a:srgbClr val="FFCC08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 smtClean="0"/>
              <a:t>启用前</a:t>
            </a:r>
            <a:endParaRPr lang="zh-CN" altLang="en-US" sz="1400" dirty="0"/>
          </a:p>
        </p:txBody>
      </p:sp>
      <p:sp>
        <p:nvSpPr>
          <p:cNvPr id="18" name="文本占位符 2"/>
          <p:cNvSpPr txBox="1">
            <a:spLocks/>
          </p:cNvSpPr>
          <p:nvPr/>
        </p:nvSpPr>
        <p:spPr>
          <a:xfrm>
            <a:off x="6130197" y="914258"/>
            <a:ext cx="731458" cy="27935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100" b="0" i="0" u="none" kern="1200" baseline="0">
                <a:solidFill>
                  <a:srgbClr val="FFCC08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 smtClean="0"/>
              <a:t>启用后</a:t>
            </a:r>
            <a:endParaRPr lang="zh-CN" altLang="en-US" sz="1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752" y="1251780"/>
            <a:ext cx="3710348" cy="342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7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8303" y="2170214"/>
            <a:ext cx="2879989" cy="380482"/>
          </a:xfrm>
        </p:spPr>
        <p:txBody>
          <a:bodyPr/>
          <a:lstStyle/>
          <a:p>
            <a:r>
              <a:rPr lang="en-US" altLang="zh-CN" sz="2400" dirty="0" smtClean="0"/>
              <a:t>PART 04: </a:t>
            </a:r>
            <a:r>
              <a:rPr lang="zh-CN" altLang="en-US" sz="2400" dirty="0" smtClean="0"/>
              <a:t>课题总结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6903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88105" y="1187498"/>
            <a:ext cx="7964629" cy="3513090"/>
          </a:xfrm>
        </p:spPr>
        <p:txBody>
          <a:bodyPr/>
          <a:lstStyle/>
          <a:p>
            <a:r>
              <a:rPr lang="en-US" altLang="zh-CN" sz="1400" b="1" dirty="0" smtClean="0"/>
              <a:t>1. </a:t>
            </a:r>
            <a:r>
              <a:rPr lang="zh-CN" altLang="en-US" sz="1400" b="1" dirty="0" smtClean="0"/>
              <a:t>问题与反思</a:t>
            </a:r>
            <a:endParaRPr lang="en-US" altLang="zh-CN" sz="1400" b="1" dirty="0" smtClean="0"/>
          </a:p>
          <a:p>
            <a:r>
              <a:rPr lang="en-US" altLang="zh-CN" dirty="0"/>
              <a:t> </a:t>
            </a:r>
            <a:r>
              <a:rPr lang="zh-CN" altLang="en-US" sz="1200" b="1" dirty="0" smtClean="0"/>
              <a:t>问题</a:t>
            </a:r>
            <a:r>
              <a:rPr lang="en-US" altLang="zh-CN" sz="1200" b="1" dirty="0" smtClean="0"/>
              <a:t>:</a:t>
            </a:r>
            <a:r>
              <a:rPr lang="en-US" altLang="zh-CN" dirty="0" smtClean="0"/>
              <a:t>	</a:t>
            </a:r>
          </a:p>
          <a:p>
            <a:r>
              <a:rPr lang="en-US" altLang="zh-CN" dirty="0" smtClean="0"/>
              <a:t>	1. </a:t>
            </a:r>
            <a:r>
              <a:rPr lang="zh-CN" altLang="en-US" dirty="0" smtClean="0"/>
              <a:t>未提前完善构思设计</a:t>
            </a:r>
            <a:r>
              <a:rPr lang="en-US" altLang="zh-CN" dirty="0" smtClean="0"/>
              <a:t>,</a:t>
            </a:r>
            <a:r>
              <a:rPr lang="zh-CN" altLang="en-US" dirty="0" smtClean="0"/>
              <a:t>导致开发初期走向歪路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	2. </a:t>
            </a:r>
            <a:r>
              <a:rPr lang="zh-CN" altLang="en-US" dirty="0" smtClean="0"/>
              <a:t>没有充分准备</a:t>
            </a:r>
            <a:r>
              <a:rPr lang="en-US" altLang="zh-CN" dirty="0" smtClean="0"/>
              <a:t>,</a:t>
            </a:r>
            <a:r>
              <a:rPr lang="zh-CN" altLang="en-US" dirty="0" smtClean="0"/>
              <a:t>没有提前准备资料</a:t>
            </a:r>
            <a:r>
              <a:rPr lang="en-US" altLang="zh-CN" dirty="0" smtClean="0"/>
              <a:t>,</a:t>
            </a:r>
            <a:r>
              <a:rPr lang="zh-CN" altLang="en-US" dirty="0" smtClean="0"/>
              <a:t>开发过程中学习插件库用法浪费过多时间</a:t>
            </a:r>
            <a:endParaRPr lang="en-US" altLang="zh-CN" dirty="0" smtClean="0"/>
          </a:p>
          <a:p>
            <a:r>
              <a:rPr lang="en-US" altLang="zh-CN" dirty="0" smtClean="0"/>
              <a:t>	3. </a:t>
            </a:r>
            <a:r>
              <a:rPr lang="zh-CN" altLang="en-US" dirty="0" smtClean="0"/>
              <a:t>考虑不够完善</a:t>
            </a:r>
            <a:r>
              <a:rPr lang="en-US" altLang="zh-CN" dirty="0" smtClean="0"/>
              <a:t>,</a:t>
            </a:r>
            <a:r>
              <a:rPr lang="zh-CN" altLang="en-US" dirty="0" smtClean="0"/>
              <a:t>导致代码多次回工重做</a:t>
            </a:r>
            <a:r>
              <a:rPr lang="en-US" altLang="zh-CN" dirty="0" smtClean="0"/>
              <a:t>.</a:t>
            </a:r>
          </a:p>
          <a:p>
            <a:r>
              <a:rPr lang="zh-CN" altLang="en-US" sz="1200" b="1" dirty="0" smtClean="0"/>
              <a:t>反思</a:t>
            </a:r>
            <a:r>
              <a:rPr lang="en-US" altLang="zh-CN" sz="1200" b="1" dirty="0" smtClean="0"/>
              <a:t>: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1. </a:t>
            </a:r>
            <a:r>
              <a:rPr lang="zh-CN" altLang="en-US" dirty="0" smtClean="0"/>
              <a:t>遵循开发流程</a:t>
            </a:r>
            <a:r>
              <a:rPr lang="en-US" altLang="zh-CN" dirty="0" smtClean="0"/>
              <a:t>,</a:t>
            </a:r>
            <a:r>
              <a:rPr lang="zh-CN" altLang="en-US" dirty="0" smtClean="0"/>
              <a:t>完善设计之后再进行开发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2. </a:t>
            </a:r>
            <a:r>
              <a:rPr lang="zh-CN" altLang="en-US" dirty="0" smtClean="0"/>
              <a:t>充分的准备才能省心省力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3. </a:t>
            </a:r>
            <a:r>
              <a:rPr lang="zh-CN" altLang="en-US" dirty="0" smtClean="0"/>
              <a:t>三思而后行</a:t>
            </a:r>
            <a:endParaRPr lang="en-US" altLang="zh-CN" dirty="0" smtClean="0"/>
          </a:p>
          <a:p>
            <a:r>
              <a:rPr lang="en-US" altLang="zh-CN" sz="1400" b="1" dirty="0" smtClean="0"/>
              <a:t>2. </a:t>
            </a:r>
            <a:r>
              <a:rPr lang="zh-CN" altLang="en-US" sz="1400" b="1" dirty="0" smtClean="0"/>
              <a:t>总结与收获</a:t>
            </a:r>
            <a:endParaRPr lang="en-US" altLang="zh-CN" sz="1400" b="1" dirty="0" smtClean="0"/>
          </a:p>
          <a:p>
            <a:r>
              <a:rPr lang="zh-CN" altLang="en-US" sz="1200" b="1" dirty="0" smtClean="0"/>
              <a:t>总结</a:t>
            </a:r>
            <a:r>
              <a:rPr lang="en-US" altLang="zh-CN" sz="1200" b="1" dirty="0" smtClean="0"/>
              <a:t>:</a:t>
            </a:r>
          </a:p>
          <a:p>
            <a:r>
              <a:rPr lang="en-US" altLang="zh-CN" sz="1400" b="1" dirty="0"/>
              <a:t>	</a:t>
            </a:r>
            <a:r>
              <a:rPr lang="en-US" altLang="zh-CN" dirty="0" smtClean="0"/>
              <a:t>1. </a:t>
            </a:r>
            <a:r>
              <a:rPr lang="zh-CN" altLang="en-US" dirty="0" smtClean="0"/>
              <a:t>从目前的实验结果来看</a:t>
            </a:r>
            <a:r>
              <a:rPr lang="en-US" altLang="zh-CN" dirty="0" smtClean="0"/>
              <a:t>,</a:t>
            </a:r>
            <a:r>
              <a:rPr lang="zh-CN" altLang="en-US" dirty="0" smtClean="0"/>
              <a:t>课题圆满完成</a:t>
            </a:r>
            <a:r>
              <a:rPr lang="en-US" altLang="zh-CN" dirty="0" smtClean="0"/>
              <a:t>.</a:t>
            </a:r>
            <a:r>
              <a:rPr lang="zh-CN" altLang="en-US" dirty="0" smtClean="0"/>
              <a:t>但是仍然需要不断改进</a:t>
            </a:r>
            <a:r>
              <a:rPr lang="en-US" altLang="zh-CN" dirty="0" smtClean="0"/>
              <a:t>. 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2. </a:t>
            </a:r>
            <a:r>
              <a:rPr lang="zh-CN" altLang="en-US" dirty="0" smtClean="0"/>
              <a:t>通过自定义设置可以优化大部分项目并且保证稳定性</a:t>
            </a:r>
            <a:r>
              <a:rPr lang="en-US" altLang="zh-CN" dirty="0" smtClean="0"/>
              <a:t>.</a:t>
            </a:r>
          </a:p>
          <a:p>
            <a:r>
              <a:rPr lang="zh-CN" altLang="en-US" sz="1200" b="1" dirty="0"/>
              <a:t>收获</a:t>
            </a:r>
            <a:r>
              <a:rPr lang="en-US" altLang="zh-CN" sz="1200" b="1" dirty="0" smtClean="0"/>
              <a:t>:</a:t>
            </a:r>
            <a:endParaRPr lang="en-US" altLang="zh-CN" sz="1200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1. </a:t>
            </a:r>
            <a:r>
              <a:rPr lang="zh-CN" altLang="en-US" dirty="0" smtClean="0"/>
              <a:t>学到了新知识</a:t>
            </a:r>
            <a:r>
              <a:rPr lang="en-US" altLang="zh-CN" dirty="0" smtClean="0"/>
              <a:t>,</a:t>
            </a:r>
            <a:r>
              <a:rPr lang="zh-CN" altLang="en-US" dirty="0"/>
              <a:t>了解</a:t>
            </a:r>
            <a:r>
              <a:rPr lang="zh-CN" altLang="en-US" dirty="0" smtClean="0"/>
              <a:t>了</a:t>
            </a:r>
            <a:r>
              <a:rPr lang="en-US" altLang="zh-CN" dirty="0" err="1" smtClean="0"/>
              <a:t>gulp,Uglify</a:t>
            </a:r>
            <a:r>
              <a:rPr lang="en-US" altLang="zh-CN" dirty="0" smtClean="0"/>
              <a:t>-JS</a:t>
            </a:r>
            <a:r>
              <a:rPr lang="zh-CN" altLang="en-US" dirty="0" smtClean="0"/>
              <a:t>的用法</a:t>
            </a:r>
            <a:endParaRPr lang="en-US" altLang="zh-CN" dirty="0"/>
          </a:p>
          <a:p>
            <a:r>
              <a:rPr lang="en-US" altLang="zh-CN" dirty="0" smtClean="0"/>
              <a:t>	2. </a:t>
            </a:r>
            <a:r>
              <a:rPr lang="zh-CN" altLang="en-US" dirty="0" smtClean="0"/>
              <a:t>更加了解</a:t>
            </a:r>
            <a:r>
              <a:rPr lang="en-US" altLang="zh-CN" dirty="0" smtClean="0"/>
              <a:t>SU</a:t>
            </a:r>
            <a:r>
              <a:rPr lang="zh-CN" altLang="en-US" dirty="0" smtClean="0"/>
              <a:t>框架的用法</a:t>
            </a:r>
            <a:r>
              <a:rPr lang="en-US" altLang="zh-CN" dirty="0" smtClean="0"/>
              <a:t>,</a:t>
            </a:r>
            <a:r>
              <a:rPr lang="zh-CN" altLang="en-US" dirty="0" smtClean="0"/>
              <a:t>对于以后参与实际的项目开发具有很大的帮助</a:t>
            </a:r>
            <a:r>
              <a:rPr lang="en-US" altLang="zh-CN" dirty="0" smtClean="0"/>
              <a:t>.</a:t>
            </a:r>
            <a:endParaRPr lang="en-US" altLang="zh-CN" dirty="0"/>
          </a:p>
        </p:txBody>
      </p:sp>
      <p:grpSp>
        <p:nvGrpSpPr>
          <p:cNvPr id="5" name="组合 4"/>
          <p:cNvGrpSpPr/>
          <p:nvPr/>
        </p:nvGrpSpPr>
        <p:grpSpPr>
          <a:xfrm>
            <a:off x="75322" y="64351"/>
            <a:ext cx="6864824" cy="815331"/>
            <a:chOff x="0" y="48256"/>
            <a:chExt cx="6864824" cy="815331"/>
          </a:xfrm>
        </p:grpSpPr>
        <p:sp>
          <p:nvSpPr>
            <p:cNvPr id="6" name="文本框 5"/>
            <p:cNvSpPr txBox="1"/>
            <p:nvPr/>
          </p:nvSpPr>
          <p:spPr>
            <a:xfrm>
              <a:off x="981470" y="297292"/>
              <a:ext cx="26714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</a:t>
              </a:r>
              <a:r>
                <a:rPr lang="zh-CN" altLang="en-US" sz="2400" dirty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9" name="组合 8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3" name="六边形 12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4" name="六边形 13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" name="组合 9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1" name="六边形 10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2" name="六边形 11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2090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717648" y="1655276"/>
            <a:ext cx="1551775" cy="1543166"/>
            <a:chOff x="1512226" y="1948265"/>
            <a:chExt cx="2608126" cy="2608126"/>
          </a:xfrm>
          <a:solidFill>
            <a:srgbClr val="4ACBD6"/>
          </a:solidFill>
        </p:grpSpPr>
        <p:grpSp>
          <p:nvGrpSpPr>
            <p:cNvPr id="7" name="组合 6"/>
            <p:cNvGrpSpPr/>
            <p:nvPr/>
          </p:nvGrpSpPr>
          <p:grpSpPr>
            <a:xfrm>
              <a:off x="1512226" y="1948265"/>
              <a:ext cx="2608126" cy="2608126"/>
              <a:chOff x="475814" y="349984"/>
              <a:chExt cx="1821716" cy="1821716"/>
            </a:xfrm>
            <a:grpFill/>
          </p:grpSpPr>
          <p:sp>
            <p:nvSpPr>
              <p:cNvPr id="11" name="椭圆 10"/>
              <p:cNvSpPr/>
              <p:nvPr/>
            </p:nvSpPr>
            <p:spPr>
              <a:xfrm>
                <a:off x="475814" y="349984"/>
                <a:ext cx="1821716" cy="1821716"/>
              </a:xfrm>
              <a:prstGeom prst="ellipse">
                <a:avLst/>
              </a:prstGeom>
              <a:grpFill/>
              <a:ln w="22225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92100" dist="1397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584986" y="459157"/>
                <a:ext cx="1603371" cy="1603370"/>
                <a:chOff x="2706461" y="2004333"/>
                <a:chExt cx="2228850" cy="2228850"/>
              </a:xfrm>
              <a:grpFill/>
              <a:effectLst/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2706461" y="2004333"/>
                  <a:ext cx="2228850" cy="222885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2819402" y="2117274"/>
                  <a:ext cx="2002968" cy="2002968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2977244" y="2275116"/>
                  <a:ext cx="1687284" cy="1687284"/>
                </a:xfrm>
                <a:prstGeom prst="ellipse">
                  <a:avLst/>
                </a:prstGeom>
                <a:grpFill/>
                <a:ln w="38100" cap="flat" cmpd="sng" algn="ctr">
                  <a:gradFill flip="none" rotWithShape="1">
                    <a:gsLst>
                      <a:gs pos="0">
                        <a:sysClr val="window" lastClr="FFFFFF">
                          <a:lumMod val="85000"/>
                        </a:sysClr>
                      </a:gs>
                      <a:gs pos="100000">
                        <a:sysClr val="window" lastClr="FFFFFF"/>
                      </a:gs>
                    </a:gsLst>
                    <a:lin ang="2700000" scaled="1"/>
                    <a:tileRect/>
                  </a:gradFill>
                  <a:prstDash val="solid"/>
                  <a:miter lim="800000"/>
                </a:ln>
                <a:effectLst>
                  <a:innerShdw blurRad="177800" dist="762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8" name="组合 7"/>
            <p:cNvGrpSpPr/>
            <p:nvPr/>
          </p:nvGrpSpPr>
          <p:grpSpPr>
            <a:xfrm>
              <a:off x="2044694" y="2767361"/>
              <a:ext cx="1600263" cy="1072210"/>
              <a:chOff x="3512094" y="-880147"/>
              <a:chExt cx="2619299" cy="1754985"/>
            </a:xfrm>
            <a:grpFill/>
          </p:grpSpPr>
          <p:sp>
            <p:nvSpPr>
              <p:cNvPr id="9" name="文本框 8"/>
              <p:cNvSpPr txBox="1"/>
              <p:nvPr/>
            </p:nvSpPr>
            <p:spPr>
              <a:xfrm>
                <a:off x="3531283" y="-880147"/>
                <a:ext cx="2580434" cy="1171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  录</a:t>
                </a: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3512094" y="63897"/>
                <a:ext cx="2619299" cy="810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CONTENTS</a:t>
                </a:r>
                <a:endPara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3574263" y="935026"/>
            <a:ext cx="3399259" cy="653195"/>
            <a:chOff x="4385985" y="949005"/>
            <a:chExt cx="5713258" cy="1103972"/>
          </a:xfrm>
        </p:grpSpPr>
        <p:sp>
          <p:nvSpPr>
            <p:cNvPr id="17" name="圆角矩形 16"/>
            <p:cNvSpPr/>
            <p:nvPr/>
          </p:nvSpPr>
          <p:spPr>
            <a:xfrm>
              <a:off x="5047269" y="1193780"/>
              <a:ext cx="5051974" cy="647226"/>
            </a:xfrm>
            <a:prstGeom prst="roundRect">
              <a:avLst>
                <a:gd name="adj" fmla="val 26862"/>
              </a:avLst>
            </a:prstGeom>
            <a:solidFill>
              <a:srgbClr val="4ACBD6"/>
            </a:solidFill>
            <a:ln w="15875" cap="flat" cmpd="sng" algn="ctr">
              <a:gradFill flip="none" rotWithShape="1">
                <a:gsLst>
                  <a:gs pos="0">
                    <a:srgbClr val="C9C9C9"/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88900" dist="381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690085" y="1208603"/>
              <a:ext cx="4308971" cy="6055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PART </a:t>
              </a: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方正兰亭中粗黑_GBK" panose="02000000000000000000" pitchFamily="2" charset="-122"/>
                </a:rPr>
                <a:t>01  </a:t>
              </a: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方正兰亭中粗黑_GBK" panose="02000000000000000000" pitchFamily="2" charset="-122"/>
                </a:rPr>
                <a:t>课题需求分析</a:t>
              </a:r>
              <a:endPara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385985" y="949005"/>
              <a:ext cx="1280311" cy="1103972"/>
              <a:chOff x="540674" y="2478267"/>
              <a:chExt cx="1205922" cy="1039829"/>
            </a:xfrm>
          </p:grpSpPr>
          <p:sp>
            <p:nvSpPr>
              <p:cNvPr id="29" name="六边形 28"/>
              <p:cNvSpPr/>
              <p:nvPr/>
            </p:nvSpPr>
            <p:spPr>
              <a:xfrm>
                <a:off x="540674" y="2478267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 cap="flat" cmpd="sng" algn="ctr">
                <a:gradFill>
                  <a:gsLst>
                    <a:gs pos="89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lin ang="7200000" scaled="0"/>
                </a:gradFill>
                <a:prstDash val="solid"/>
                <a:miter lim="800000"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六边形 29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4ACBD6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4836506" y="1267420"/>
              <a:ext cx="479630" cy="449916"/>
              <a:chOff x="3108756" y="2110160"/>
              <a:chExt cx="745081" cy="698920"/>
            </a:xfrm>
            <a:solidFill>
              <a:sysClr val="window" lastClr="FFFFFF"/>
            </a:solidFill>
          </p:grpSpPr>
          <p:sp>
            <p:nvSpPr>
              <p:cNvPr id="21" name="Freeform 489"/>
              <p:cNvSpPr>
                <a:spLocks/>
              </p:cNvSpPr>
              <p:nvPr/>
            </p:nvSpPr>
            <p:spPr bwMode="auto">
              <a:xfrm>
                <a:off x="3608602" y="2110160"/>
                <a:ext cx="245235" cy="303659"/>
              </a:xfrm>
              <a:custGeom>
                <a:avLst/>
                <a:gdLst>
                  <a:gd name="T0" fmla="*/ 248 w 340"/>
                  <a:gd name="T1" fmla="*/ 0 h 421"/>
                  <a:gd name="T2" fmla="*/ 0 w 340"/>
                  <a:gd name="T3" fmla="*/ 357 h 421"/>
                  <a:gd name="T4" fmla="*/ 94 w 340"/>
                  <a:gd name="T5" fmla="*/ 421 h 421"/>
                  <a:gd name="T6" fmla="*/ 340 w 340"/>
                  <a:gd name="T7" fmla="*/ 66 h 421"/>
                  <a:gd name="T8" fmla="*/ 248 w 340"/>
                  <a:gd name="T9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421">
                    <a:moveTo>
                      <a:pt x="248" y="0"/>
                    </a:moveTo>
                    <a:lnTo>
                      <a:pt x="0" y="357"/>
                    </a:lnTo>
                    <a:lnTo>
                      <a:pt x="94" y="421"/>
                    </a:lnTo>
                    <a:lnTo>
                      <a:pt x="340" y="66"/>
                    </a:lnTo>
                    <a:lnTo>
                      <a:pt x="24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Freeform 490"/>
              <p:cNvSpPr>
                <a:spLocks/>
              </p:cNvSpPr>
              <p:nvPr/>
            </p:nvSpPr>
            <p:spPr bwMode="auto">
              <a:xfrm>
                <a:off x="3584800" y="2379197"/>
                <a:ext cx="81505" cy="68522"/>
              </a:xfrm>
              <a:custGeom>
                <a:avLst/>
                <a:gdLst>
                  <a:gd name="T0" fmla="*/ 14 w 113"/>
                  <a:gd name="T1" fmla="*/ 12 h 95"/>
                  <a:gd name="T2" fmla="*/ 0 w 113"/>
                  <a:gd name="T3" fmla="*/ 33 h 95"/>
                  <a:gd name="T4" fmla="*/ 14 w 113"/>
                  <a:gd name="T5" fmla="*/ 43 h 95"/>
                  <a:gd name="T6" fmla="*/ 26 w 113"/>
                  <a:gd name="T7" fmla="*/ 52 h 95"/>
                  <a:gd name="T8" fmla="*/ 90 w 113"/>
                  <a:gd name="T9" fmla="*/ 95 h 95"/>
                  <a:gd name="T10" fmla="*/ 113 w 113"/>
                  <a:gd name="T11" fmla="*/ 62 h 95"/>
                  <a:gd name="T12" fmla="*/ 23 w 113"/>
                  <a:gd name="T13" fmla="*/ 0 h 95"/>
                  <a:gd name="T14" fmla="*/ 14 w 113"/>
                  <a:gd name="T15" fmla="*/ 1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" h="95">
                    <a:moveTo>
                      <a:pt x="14" y="12"/>
                    </a:moveTo>
                    <a:lnTo>
                      <a:pt x="0" y="33"/>
                    </a:lnTo>
                    <a:lnTo>
                      <a:pt x="14" y="43"/>
                    </a:lnTo>
                    <a:lnTo>
                      <a:pt x="26" y="52"/>
                    </a:lnTo>
                    <a:lnTo>
                      <a:pt x="90" y="95"/>
                    </a:lnTo>
                    <a:lnTo>
                      <a:pt x="113" y="62"/>
                    </a:lnTo>
                    <a:lnTo>
                      <a:pt x="23" y="0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Freeform 491"/>
              <p:cNvSpPr>
                <a:spLocks/>
              </p:cNvSpPr>
              <p:nvPr/>
            </p:nvSpPr>
            <p:spPr bwMode="auto">
              <a:xfrm>
                <a:off x="3463625" y="2415261"/>
                <a:ext cx="177435" cy="226482"/>
              </a:xfrm>
              <a:custGeom>
                <a:avLst/>
                <a:gdLst>
                  <a:gd name="T0" fmla="*/ 66 w 104"/>
                  <a:gd name="T1" fmla="*/ 0 h 133"/>
                  <a:gd name="T2" fmla="*/ 60 w 104"/>
                  <a:gd name="T3" fmla="*/ 8 h 133"/>
                  <a:gd name="T4" fmla="*/ 59 w 104"/>
                  <a:gd name="T5" fmla="*/ 10 h 133"/>
                  <a:gd name="T6" fmla="*/ 11 w 104"/>
                  <a:gd name="T7" fmla="*/ 29 h 133"/>
                  <a:gd name="T8" fmla="*/ 0 w 104"/>
                  <a:gd name="T9" fmla="*/ 129 h 133"/>
                  <a:gd name="T10" fmla="*/ 37 w 104"/>
                  <a:gd name="T11" fmla="*/ 76 h 133"/>
                  <a:gd name="T12" fmla="*/ 37 w 104"/>
                  <a:gd name="T13" fmla="*/ 51 h 133"/>
                  <a:gd name="T14" fmla="*/ 60 w 104"/>
                  <a:gd name="T15" fmla="*/ 43 h 133"/>
                  <a:gd name="T16" fmla="*/ 63 w 104"/>
                  <a:gd name="T17" fmla="*/ 44 h 133"/>
                  <a:gd name="T18" fmla="*/ 66 w 104"/>
                  <a:gd name="T19" fmla="*/ 71 h 133"/>
                  <a:gd name="T20" fmla="*/ 60 w 104"/>
                  <a:gd name="T21" fmla="*/ 77 h 133"/>
                  <a:gd name="T22" fmla="*/ 42 w 104"/>
                  <a:gd name="T23" fmla="*/ 80 h 133"/>
                  <a:gd name="T24" fmla="*/ 6 w 104"/>
                  <a:gd name="T25" fmla="*/ 133 h 133"/>
                  <a:gd name="T26" fmla="*/ 54 w 104"/>
                  <a:gd name="T27" fmla="*/ 109 h 133"/>
                  <a:gd name="T28" fmla="*/ 60 w 104"/>
                  <a:gd name="T29" fmla="*/ 106 h 133"/>
                  <a:gd name="T30" fmla="*/ 77 w 104"/>
                  <a:gd name="T31" fmla="*/ 98 h 133"/>
                  <a:gd name="T32" fmla="*/ 96 w 104"/>
                  <a:gd name="T33" fmla="*/ 88 h 133"/>
                  <a:gd name="T34" fmla="*/ 97 w 104"/>
                  <a:gd name="T35" fmla="*/ 37 h 133"/>
                  <a:gd name="T36" fmla="*/ 104 w 104"/>
                  <a:gd name="T37" fmla="*/ 26 h 133"/>
                  <a:gd name="T38" fmla="*/ 77 w 104"/>
                  <a:gd name="T39" fmla="*/ 7 h 133"/>
                  <a:gd name="T40" fmla="*/ 66 w 104"/>
                  <a:gd name="T41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4" h="133">
                    <a:moveTo>
                      <a:pt x="66" y="0"/>
                    </a:moveTo>
                    <a:cubicBezTo>
                      <a:pt x="60" y="8"/>
                      <a:pt x="60" y="8"/>
                      <a:pt x="60" y="8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2" y="70"/>
                      <a:pt x="31" y="60"/>
                      <a:pt x="37" y="51"/>
                    </a:cubicBezTo>
                    <a:cubicBezTo>
                      <a:pt x="43" y="43"/>
                      <a:pt x="52" y="40"/>
                      <a:pt x="60" y="43"/>
                    </a:cubicBezTo>
                    <a:cubicBezTo>
                      <a:pt x="61" y="43"/>
                      <a:pt x="62" y="44"/>
                      <a:pt x="63" y="44"/>
                    </a:cubicBezTo>
                    <a:cubicBezTo>
                      <a:pt x="71" y="50"/>
                      <a:pt x="72" y="62"/>
                      <a:pt x="66" y="71"/>
                    </a:cubicBezTo>
                    <a:cubicBezTo>
                      <a:pt x="64" y="74"/>
                      <a:pt x="62" y="76"/>
                      <a:pt x="60" y="77"/>
                    </a:cubicBezTo>
                    <a:cubicBezTo>
                      <a:pt x="55" y="81"/>
                      <a:pt x="48" y="82"/>
                      <a:pt x="42" y="80"/>
                    </a:cubicBezTo>
                    <a:cubicBezTo>
                      <a:pt x="6" y="133"/>
                      <a:pt x="6" y="133"/>
                      <a:pt x="6" y="133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77" y="7"/>
                      <a:pt x="77" y="7"/>
                      <a:pt x="77" y="7"/>
                    </a:cubicBez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Rectangle 492"/>
              <p:cNvSpPr>
                <a:spLocks noChangeArrowheads="1"/>
              </p:cNvSpPr>
              <p:nvPr/>
            </p:nvSpPr>
            <p:spPr bwMode="auto">
              <a:xfrm>
                <a:off x="3237144" y="2495323"/>
                <a:ext cx="168779" cy="151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Rectangle 493"/>
              <p:cNvSpPr>
                <a:spLocks noChangeArrowheads="1"/>
              </p:cNvSpPr>
              <p:nvPr/>
            </p:nvSpPr>
            <p:spPr bwMode="auto">
              <a:xfrm>
                <a:off x="3237144" y="2449161"/>
                <a:ext cx="168779" cy="173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Rectangle 494"/>
              <p:cNvSpPr>
                <a:spLocks noChangeArrowheads="1"/>
              </p:cNvSpPr>
              <p:nvPr/>
            </p:nvSpPr>
            <p:spPr bwMode="auto">
              <a:xfrm>
                <a:off x="3237144" y="2403000"/>
                <a:ext cx="168779" cy="158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Rectangle 495"/>
              <p:cNvSpPr>
                <a:spLocks noChangeArrowheads="1"/>
              </p:cNvSpPr>
              <p:nvPr/>
            </p:nvSpPr>
            <p:spPr bwMode="auto">
              <a:xfrm>
                <a:off x="3237144" y="2357559"/>
                <a:ext cx="168779" cy="151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Freeform 496"/>
              <p:cNvSpPr>
                <a:spLocks/>
              </p:cNvSpPr>
              <p:nvPr/>
            </p:nvSpPr>
            <p:spPr bwMode="auto">
              <a:xfrm>
                <a:off x="3108756" y="2215467"/>
                <a:ext cx="489749" cy="593613"/>
              </a:xfrm>
              <a:custGeom>
                <a:avLst/>
                <a:gdLst>
                  <a:gd name="T0" fmla="*/ 268 w 287"/>
                  <a:gd name="T1" fmla="*/ 303 h 348"/>
                  <a:gd name="T2" fmla="*/ 245 w 287"/>
                  <a:gd name="T3" fmla="*/ 331 h 348"/>
                  <a:gd name="T4" fmla="*/ 90 w 287"/>
                  <a:gd name="T5" fmla="*/ 331 h 348"/>
                  <a:gd name="T6" fmla="*/ 90 w 287"/>
                  <a:gd name="T7" fmla="*/ 281 h 348"/>
                  <a:gd name="T8" fmla="*/ 76 w 287"/>
                  <a:gd name="T9" fmla="*/ 263 h 348"/>
                  <a:gd name="T10" fmla="*/ 17 w 287"/>
                  <a:gd name="T11" fmla="*/ 263 h 348"/>
                  <a:gd name="T12" fmla="*/ 17 w 287"/>
                  <a:gd name="T13" fmla="*/ 59 h 348"/>
                  <a:gd name="T14" fmla="*/ 40 w 287"/>
                  <a:gd name="T15" fmla="*/ 27 h 348"/>
                  <a:gd name="T16" fmla="*/ 251 w 287"/>
                  <a:gd name="T17" fmla="*/ 27 h 348"/>
                  <a:gd name="T18" fmla="*/ 268 w 287"/>
                  <a:gd name="T19" fmla="*/ 52 h 348"/>
                  <a:gd name="T20" fmla="*/ 268 w 287"/>
                  <a:gd name="T21" fmla="*/ 104 h 348"/>
                  <a:gd name="T22" fmla="*/ 268 w 287"/>
                  <a:gd name="T23" fmla="*/ 104 h 348"/>
                  <a:gd name="T24" fmla="*/ 285 w 287"/>
                  <a:gd name="T25" fmla="*/ 83 h 348"/>
                  <a:gd name="T26" fmla="*/ 285 w 287"/>
                  <a:gd name="T27" fmla="*/ 45 h 348"/>
                  <a:gd name="T28" fmla="*/ 252 w 287"/>
                  <a:gd name="T29" fmla="*/ 8 h 348"/>
                  <a:gd name="T30" fmla="*/ 70 w 287"/>
                  <a:gd name="T31" fmla="*/ 8 h 348"/>
                  <a:gd name="T32" fmla="*/ 40 w 287"/>
                  <a:gd name="T33" fmla="*/ 8 h 348"/>
                  <a:gd name="T34" fmla="*/ 0 w 287"/>
                  <a:gd name="T35" fmla="*/ 44 h 348"/>
                  <a:gd name="T36" fmla="*/ 0 w 287"/>
                  <a:gd name="T37" fmla="*/ 294 h 348"/>
                  <a:gd name="T38" fmla="*/ 82 w 287"/>
                  <a:gd name="T39" fmla="*/ 346 h 348"/>
                  <a:gd name="T40" fmla="*/ 252 w 287"/>
                  <a:gd name="T41" fmla="*/ 346 h 348"/>
                  <a:gd name="T42" fmla="*/ 285 w 287"/>
                  <a:gd name="T43" fmla="*/ 321 h 348"/>
                  <a:gd name="T44" fmla="*/ 285 w 287"/>
                  <a:gd name="T45" fmla="*/ 228 h 348"/>
                  <a:gd name="T46" fmla="*/ 268 w 287"/>
                  <a:gd name="T47" fmla="*/ 238 h 348"/>
                  <a:gd name="T48" fmla="*/ 268 w 287"/>
                  <a:gd name="T49" fmla="*/ 303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7" h="348">
                    <a:moveTo>
                      <a:pt x="268" y="303"/>
                    </a:moveTo>
                    <a:cubicBezTo>
                      <a:pt x="268" y="303"/>
                      <a:pt x="272" y="331"/>
                      <a:pt x="245" y="331"/>
                    </a:cubicBezTo>
                    <a:cubicBezTo>
                      <a:pt x="217" y="331"/>
                      <a:pt x="90" y="331"/>
                      <a:pt x="90" y="331"/>
                    </a:cubicBezTo>
                    <a:cubicBezTo>
                      <a:pt x="90" y="281"/>
                      <a:pt x="90" y="281"/>
                      <a:pt x="90" y="281"/>
                    </a:cubicBezTo>
                    <a:cubicBezTo>
                      <a:pt x="90" y="281"/>
                      <a:pt x="91" y="263"/>
                      <a:pt x="76" y="263"/>
                    </a:cubicBezTo>
                    <a:cubicBezTo>
                      <a:pt x="60" y="263"/>
                      <a:pt x="17" y="263"/>
                      <a:pt x="17" y="263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3" y="27"/>
                      <a:pt x="40" y="27"/>
                    </a:cubicBezTo>
                    <a:cubicBezTo>
                      <a:pt x="251" y="27"/>
                      <a:pt x="251" y="27"/>
                      <a:pt x="251" y="27"/>
                    </a:cubicBezTo>
                    <a:cubicBezTo>
                      <a:pt x="251" y="27"/>
                      <a:pt x="268" y="30"/>
                      <a:pt x="268" y="52"/>
                    </a:cubicBezTo>
                    <a:cubicBezTo>
                      <a:pt x="268" y="57"/>
                      <a:pt x="268" y="77"/>
                      <a:pt x="268" y="104"/>
                    </a:cubicBezTo>
                    <a:cubicBezTo>
                      <a:pt x="268" y="104"/>
                      <a:pt x="268" y="104"/>
                      <a:pt x="268" y="104"/>
                    </a:cubicBezTo>
                    <a:cubicBezTo>
                      <a:pt x="285" y="83"/>
                      <a:pt x="285" y="83"/>
                      <a:pt x="285" y="83"/>
                    </a:cubicBezTo>
                    <a:cubicBezTo>
                      <a:pt x="285" y="60"/>
                      <a:pt x="285" y="45"/>
                      <a:pt x="285" y="45"/>
                    </a:cubicBezTo>
                    <a:cubicBezTo>
                      <a:pt x="285" y="45"/>
                      <a:pt x="287" y="8"/>
                      <a:pt x="252" y="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0" y="0"/>
                      <a:pt x="0" y="44"/>
                    </a:cubicBezTo>
                    <a:cubicBezTo>
                      <a:pt x="0" y="87"/>
                      <a:pt x="0" y="294"/>
                      <a:pt x="0" y="294"/>
                    </a:cubicBezTo>
                    <a:cubicBezTo>
                      <a:pt x="82" y="346"/>
                      <a:pt x="82" y="346"/>
                      <a:pt x="82" y="346"/>
                    </a:cubicBezTo>
                    <a:cubicBezTo>
                      <a:pt x="252" y="346"/>
                      <a:pt x="252" y="346"/>
                      <a:pt x="252" y="346"/>
                    </a:cubicBezTo>
                    <a:cubicBezTo>
                      <a:pt x="252" y="346"/>
                      <a:pt x="285" y="348"/>
                      <a:pt x="285" y="321"/>
                    </a:cubicBezTo>
                    <a:cubicBezTo>
                      <a:pt x="285" y="312"/>
                      <a:pt x="285" y="274"/>
                      <a:pt x="285" y="228"/>
                    </a:cubicBezTo>
                    <a:cubicBezTo>
                      <a:pt x="268" y="238"/>
                      <a:pt x="268" y="238"/>
                      <a:pt x="268" y="238"/>
                    </a:cubicBezTo>
                    <a:cubicBezTo>
                      <a:pt x="268" y="275"/>
                      <a:pt x="268" y="303"/>
                      <a:pt x="268" y="3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3575164" y="1715950"/>
            <a:ext cx="3475487" cy="653195"/>
            <a:chOff x="4257869" y="2221099"/>
            <a:chExt cx="5841381" cy="1103973"/>
          </a:xfrm>
        </p:grpSpPr>
        <p:sp>
          <p:nvSpPr>
            <p:cNvPr id="32" name="圆角矩形 31"/>
            <p:cNvSpPr/>
            <p:nvPr/>
          </p:nvSpPr>
          <p:spPr>
            <a:xfrm>
              <a:off x="5047272" y="2489730"/>
              <a:ext cx="5051978" cy="647227"/>
            </a:xfrm>
            <a:prstGeom prst="roundRect">
              <a:avLst>
                <a:gd name="adj" fmla="val 26862"/>
              </a:avLst>
            </a:prstGeom>
            <a:solidFill>
              <a:srgbClr val="4ACBD6"/>
            </a:solidFill>
            <a:ln w="15875" cap="flat" cmpd="sng" algn="ctr">
              <a:gradFill flip="none" rotWithShape="1">
                <a:gsLst>
                  <a:gs pos="0">
                    <a:srgbClr val="C9C9C9"/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88900" dist="381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663667" y="2489730"/>
              <a:ext cx="4435583" cy="6055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PART </a:t>
              </a: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方正兰亭中粗黑_GBK" panose="02000000000000000000" pitchFamily="2" charset="-122"/>
                </a:rPr>
                <a:t>02  </a:t>
              </a: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方正兰亭中粗黑_GBK" panose="02000000000000000000" pitchFamily="2" charset="-122"/>
                </a:rPr>
                <a:t>课题实现过程</a:t>
              </a:r>
              <a:endPara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  <p:sp>
          <p:nvSpPr>
            <p:cNvPr id="34" name="六边形 33"/>
            <p:cNvSpPr/>
            <p:nvPr/>
          </p:nvSpPr>
          <p:spPr>
            <a:xfrm>
              <a:off x="4257869" y="2221099"/>
              <a:ext cx="1280312" cy="1103973"/>
            </a:xfrm>
            <a:prstGeom prst="hexagon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 cap="flat" cmpd="sng" algn="ctr">
              <a:gradFill>
                <a:gsLst>
                  <a:gs pos="89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7200000" scaled="0"/>
              </a:gradFill>
              <a:prstDash val="solid"/>
              <a:miter lim="800000"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六边形 34"/>
            <p:cNvSpPr/>
            <p:nvPr/>
          </p:nvSpPr>
          <p:spPr>
            <a:xfrm>
              <a:off x="4387503" y="2346526"/>
              <a:ext cx="1021045" cy="880416"/>
            </a:xfrm>
            <a:prstGeom prst="hexagon">
              <a:avLst/>
            </a:prstGeom>
            <a:solidFill>
              <a:srgbClr val="4ACBD6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KSO_Shape"/>
            <p:cNvSpPr>
              <a:spLocks/>
            </p:cNvSpPr>
            <p:nvPr/>
          </p:nvSpPr>
          <p:spPr bwMode="auto">
            <a:xfrm>
              <a:off x="4791034" y="2589642"/>
              <a:ext cx="214537" cy="429073"/>
            </a:xfrm>
            <a:custGeom>
              <a:avLst/>
              <a:gdLst/>
              <a:ahLst/>
              <a:cxnLst/>
              <a:rect l="0" t="0" r="r" b="b"/>
              <a:pathLst>
                <a:path w="725488" h="1450976">
                  <a:moveTo>
                    <a:pt x="180975" y="543686"/>
                  </a:moveTo>
                  <a:lnTo>
                    <a:pt x="544513" y="543686"/>
                  </a:lnTo>
                  <a:lnTo>
                    <a:pt x="544513" y="785648"/>
                  </a:lnTo>
                  <a:lnTo>
                    <a:pt x="544248" y="794903"/>
                  </a:lnTo>
                  <a:lnTo>
                    <a:pt x="543187" y="804158"/>
                  </a:lnTo>
                  <a:lnTo>
                    <a:pt x="542392" y="813149"/>
                  </a:lnTo>
                  <a:lnTo>
                    <a:pt x="540536" y="822140"/>
                  </a:lnTo>
                  <a:lnTo>
                    <a:pt x="538679" y="830867"/>
                  </a:lnTo>
                  <a:lnTo>
                    <a:pt x="536293" y="839329"/>
                  </a:lnTo>
                  <a:lnTo>
                    <a:pt x="533111" y="847791"/>
                  </a:lnTo>
                  <a:lnTo>
                    <a:pt x="530194" y="856253"/>
                  </a:lnTo>
                  <a:lnTo>
                    <a:pt x="526482" y="864186"/>
                  </a:lnTo>
                  <a:lnTo>
                    <a:pt x="522504" y="871855"/>
                  </a:lnTo>
                  <a:lnTo>
                    <a:pt x="517997" y="879523"/>
                  </a:lnTo>
                  <a:lnTo>
                    <a:pt x="513224" y="886928"/>
                  </a:lnTo>
                  <a:lnTo>
                    <a:pt x="508186" y="893803"/>
                  </a:lnTo>
                  <a:lnTo>
                    <a:pt x="502882" y="900943"/>
                  </a:lnTo>
                  <a:lnTo>
                    <a:pt x="497049" y="907290"/>
                  </a:lnTo>
                  <a:lnTo>
                    <a:pt x="490950" y="913636"/>
                  </a:lnTo>
                  <a:lnTo>
                    <a:pt x="484851" y="919718"/>
                  </a:lnTo>
                  <a:lnTo>
                    <a:pt x="478222" y="925271"/>
                  </a:lnTo>
                  <a:lnTo>
                    <a:pt x="471328" y="930825"/>
                  </a:lnTo>
                  <a:lnTo>
                    <a:pt x="464169" y="935849"/>
                  </a:lnTo>
                  <a:lnTo>
                    <a:pt x="456744" y="940609"/>
                  </a:lnTo>
                  <a:lnTo>
                    <a:pt x="449054" y="944840"/>
                  </a:lnTo>
                  <a:lnTo>
                    <a:pt x="441630" y="949071"/>
                  </a:lnTo>
                  <a:lnTo>
                    <a:pt x="433145" y="952773"/>
                  </a:lnTo>
                  <a:lnTo>
                    <a:pt x="424925" y="955682"/>
                  </a:lnTo>
                  <a:lnTo>
                    <a:pt x="416705" y="958855"/>
                  </a:lnTo>
                  <a:lnTo>
                    <a:pt x="407954" y="961235"/>
                  </a:lnTo>
                  <a:lnTo>
                    <a:pt x="399204" y="963086"/>
                  </a:lnTo>
                  <a:lnTo>
                    <a:pt x="390188" y="964673"/>
                  </a:lnTo>
                  <a:lnTo>
                    <a:pt x="380908" y="965730"/>
                  </a:lnTo>
                  <a:lnTo>
                    <a:pt x="371892" y="966788"/>
                  </a:lnTo>
                  <a:lnTo>
                    <a:pt x="362612" y="966788"/>
                  </a:lnTo>
                  <a:lnTo>
                    <a:pt x="353331" y="966788"/>
                  </a:lnTo>
                  <a:lnTo>
                    <a:pt x="344050" y="965730"/>
                  </a:lnTo>
                  <a:lnTo>
                    <a:pt x="334770" y="964673"/>
                  </a:lnTo>
                  <a:lnTo>
                    <a:pt x="326019" y="963086"/>
                  </a:lnTo>
                  <a:lnTo>
                    <a:pt x="317269" y="961235"/>
                  </a:lnTo>
                  <a:lnTo>
                    <a:pt x="308518" y="958855"/>
                  </a:lnTo>
                  <a:lnTo>
                    <a:pt x="300033" y="955682"/>
                  </a:lnTo>
                  <a:lnTo>
                    <a:pt x="291813" y="952773"/>
                  </a:lnTo>
                  <a:lnTo>
                    <a:pt x="283858" y="949071"/>
                  </a:lnTo>
                  <a:lnTo>
                    <a:pt x="275903" y="944840"/>
                  </a:lnTo>
                  <a:lnTo>
                    <a:pt x="268214" y="940609"/>
                  </a:lnTo>
                  <a:lnTo>
                    <a:pt x="261054" y="935849"/>
                  </a:lnTo>
                  <a:lnTo>
                    <a:pt x="253895" y="930825"/>
                  </a:lnTo>
                  <a:lnTo>
                    <a:pt x="247001" y="925271"/>
                  </a:lnTo>
                  <a:lnTo>
                    <a:pt x="240372" y="919718"/>
                  </a:lnTo>
                  <a:lnTo>
                    <a:pt x="234008" y="913636"/>
                  </a:lnTo>
                  <a:lnTo>
                    <a:pt x="228174" y="907290"/>
                  </a:lnTo>
                  <a:lnTo>
                    <a:pt x="222341" y="900943"/>
                  </a:lnTo>
                  <a:lnTo>
                    <a:pt x="217037" y="893803"/>
                  </a:lnTo>
                  <a:lnTo>
                    <a:pt x="211999" y="886928"/>
                  </a:lnTo>
                  <a:lnTo>
                    <a:pt x="207226" y="879523"/>
                  </a:lnTo>
                  <a:lnTo>
                    <a:pt x="202984" y="871855"/>
                  </a:lnTo>
                  <a:lnTo>
                    <a:pt x="199006" y="864186"/>
                  </a:lnTo>
                  <a:lnTo>
                    <a:pt x="195294" y="856253"/>
                  </a:lnTo>
                  <a:lnTo>
                    <a:pt x="191847" y="847791"/>
                  </a:lnTo>
                  <a:lnTo>
                    <a:pt x="189195" y="839329"/>
                  </a:lnTo>
                  <a:lnTo>
                    <a:pt x="186809" y="830867"/>
                  </a:lnTo>
                  <a:lnTo>
                    <a:pt x="184422" y="822140"/>
                  </a:lnTo>
                  <a:lnTo>
                    <a:pt x="183097" y="813149"/>
                  </a:lnTo>
                  <a:lnTo>
                    <a:pt x="181771" y="804158"/>
                  </a:lnTo>
                  <a:lnTo>
                    <a:pt x="181240" y="794903"/>
                  </a:lnTo>
                  <a:lnTo>
                    <a:pt x="180975" y="785648"/>
                  </a:lnTo>
                  <a:lnTo>
                    <a:pt x="180975" y="543686"/>
                  </a:lnTo>
                  <a:close/>
                  <a:moveTo>
                    <a:pt x="60589" y="484188"/>
                  </a:moveTo>
                  <a:lnTo>
                    <a:pt x="66675" y="484453"/>
                  </a:lnTo>
                  <a:lnTo>
                    <a:pt x="72760" y="485510"/>
                  </a:lnTo>
                  <a:lnTo>
                    <a:pt x="78581" y="487096"/>
                  </a:lnTo>
                  <a:lnTo>
                    <a:pt x="84137" y="488947"/>
                  </a:lnTo>
                  <a:lnTo>
                    <a:pt x="89429" y="491591"/>
                  </a:lnTo>
                  <a:lnTo>
                    <a:pt x="94191" y="494499"/>
                  </a:lnTo>
                  <a:lnTo>
                    <a:pt x="99219" y="497935"/>
                  </a:lnTo>
                  <a:lnTo>
                    <a:pt x="103452" y="501901"/>
                  </a:lnTo>
                  <a:lnTo>
                    <a:pt x="107421" y="506131"/>
                  </a:lnTo>
                  <a:lnTo>
                    <a:pt x="110596" y="510889"/>
                  </a:lnTo>
                  <a:lnTo>
                    <a:pt x="113771" y="515912"/>
                  </a:lnTo>
                  <a:lnTo>
                    <a:pt x="116152" y="521200"/>
                  </a:lnTo>
                  <a:lnTo>
                    <a:pt x="118269" y="526487"/>
                  </a:lnTo>
                  <a:lnTo>
                    <a:pt x="119856" y="532303"/>
                  </a:lnTo>
                  <a:lnTo>
                    <a:pt x="120650" y="538383"/>
                  </a:lnTo>
                  <a:lnTo>
                    <a:pt x="121179" y="544464"/>
                  </a:lnTo>
                  <a:lnTo>
                    <a:pt x="121179" y="786095"/>
                  </a:lnTo>
                  <a:lnTo>
                    <a:pt x="121179" y="793233"/>
                  </a:lnTo>
                  <a:lnTo>
                    <a:pt x="121973" y="803807"/>
                  </a:lnTo>
                  <a:lnTo>
                    <a:pt x="123560" y="817554"/>
                  </a:lnTo>
                  <a:lnTo>
                    <a:pt x="124619" y="825750"/>
                  </a:lnTo>
                  <a:lnTo>
                    <a:pt x="126206" y="834209"/>
                  </a:lnTo>
                  <a:lnTo>
                    <a:pt x="128058" y="843462"/>
                  </a:lnTo>
                  <a:lnTo>
                    <a:pt x="130175" y="853244"/>
                  </a:lnTo>
                  <a:lnTo>
                    <a:pt x="132821" y="863290"/>
                  </a:lnTo>
                  <a:lnTo>
                    <a:pt x="136260" y="873600"/>
                  </a:lnTo>
                  <a:lnTo>
                    <a:pt x="139964" y="883910"/>
                  </a:lnTo>
                  <a:lnTo>
                    <a:pt x="144198" y="894485"/>
                  </a:lnTo>
                  <a:lnTo>
                    <a:pt x="149225" y="905588"/>
                  </a:lnTo>
                  <a:lnTo>
                    <a:pt x="154517" y="916163"/>
                  </a:lnTo>
                  <a:lnTo>
                    <a:pt x="160867" y="927002"/>
                  </a:lnTo>
                  <a:lnTo>
                    <a:pt x="164306" y="932289"/>
                  </a:lnTo>
                  <a:lnTo>
                    <a:pt x="167746" y="937577"/>
                  </a:lnTo>
                  <a:lnTo>
                    <a:pt x="171714" y="942864"/>
                  </a:lnTo>
                  <a:lnTo>
                    <a:pt x="175683" y="947887"/>
                  </a:lnTo>
                  <a:lnTo>
                    <a:pt x="179652" y="953174"/>
                  </a:lnTo>
                  <a:lnTo>
                    <a:pt x="184150" y="957933"/>
                  </a:lnTo>
                  <a:lnTo>
                    <a:pt x="188384" y="962956"/>
                  </a:lnTo>
                  <a:lnTo>
                    <a:pt x="193411" y="967714"/>
                  </a:lnTo>
                  <a:lnTo>
                    <a:pt x="198438" y="972209"/>
                  </a:lnTo>
                  <a:lnTo>
                    <a:pt x="203730" y="976967"/>
                  </a:lnTo>
                  <a:lnTo>
                    <a:pt x="209286" y="981197"/>
                  </a:lnTo>
                  <a:lnTo>
                    <a:pt x="214577" y="985427"/>
                  </a:lnTo>
                  <a:lnTo>
                    <a:pt x="220663" y="989657"/>
                  </a:lnTo>
                  <a:lnTo>
                    <a:pt x="226748" y="993622"/>
                  </a:lnTo>
                  <a:lnTo>
                    <a:pt x="233363" y="997323"/>
                  </a:lnTo>
                  <a:lnTo>
                    <a:pt x="239977" y="1001025"/>
                  </a:lnTo>
                  <a:lnTo>
                    <a:pt x="246857" y="1004461"/>
                  </a:lnTo>
                  <a:lnTo>
                    <a:pt x="254000" y="1007634"/>
                  </a:lnTo>
                  <a:lnTo>
                    <a:pt x="261673" y="1010542"/>
                  </a:lnTo>
                  <a:lnTo>
                    <a:pt x="269346" y="1013714"/>
                  </a:lnTo>
                  <a:lnTo>
                    <a:pt x="277019" y="1016093"/>
                  </a:lnTo>
                  <a:lnTo>
                    <a:pt x="285750" y="1018473"/>
                  </a:lnTo>
                  <a:lnTo>
                    <a:pt x="294217" y="1020852"/>
                  </a:lnTo>
                  <a:lnTo>
                    <a:pt x="302948" y="1022438"/>
                  </a:lnTo>
                  <a:lnTo>
                    <a:pt x="312209" y="1024024"/>
                  </a:lnTo>
                  <a:lnTo>
                    <a:pt x="321734" y="1025611"/>
                  </a:lnTo>
                  <a:lnTo>
                    <a:pt x="331523" y="1026404"/>
                  </a:lnTo>
                  <a:lnTo>
                    <a:pt x="341842" y="1027461"/>
                  </a:lnTo>
                  <a:lnTo>
                    <a:pt x="352161" y="1027726"/>
                  </a:lnTo>
                  <a:lnTo>
                    <a:pt x="362744" y="1027990"/>
                  </a:lnTo>
                  <a:lnTo>
                    <a:pt x="373857" y="1027726"/>
                  </a:lnTo>
                  <a:lnTo>
                    <a:pt x="384440" y="1027197"/>
                  </a:lnTo>
                  <a:lnTo>
                    <a:pt x="394759" y="1026404"/>
                  </a:lnTo>
                  <a:lnTo>
                    <a:pt x="404813" y="1025346"/>
                  </a:lnTo>
                  <a:lnTo>
                    <a:pt x="414602" y="1023760"/>
                  </a:lnTo>
                  <a:lnTo>
                    <a:pt x="424127" y="1022174"/>
                  </a:lnTo>
                  <a:lnTo>
                    <a:pt x="432859" y="1020059"/>
                  </a:lnTo>
                  <a:lnTo>
                    <a:pt x="441854" y="1017944"/>
                  </a:lnTo>
                  <a:lnTo>
                    <a:pt x="450321" y="1015565"/>
                  </a:lnTo>
                  <a:lnTo>
                    <a:pt x="458523" y="1012921"/>
                  </a:lnTo>
                  <a:lnTo>
                    <a:pt x="466196" y="1009749"/>
                  </a:lnTo>
                  <a:lnTo>
                    <a:pt x="473869" y="1006312"/>
                  </a:lnTo>
                  <a:lnTo>
                    <a:pt x="481013" y="1003140"/>
                  </a:lnTo>
                  <a:lnTo>
                    <a:pt x="488157" y="999438"/>
                  </a:lnTo>
                  <a:lnTo>
                    <a:pt x="494771" y="995473"/>
                  </a:lnTo>
                  <a:lnTo>
                    <a:pt x="501386" y="991507"/>
                  </a:lnTo>
                  <a:lnTo>
                    <a:pt x="507736" y="987278"/>
                  </a:lnTo>
                  <a:lnTo>
                    <a:pt x="513821" y="983048"/>
                  </a:lnTo>
                  <a:lnTo>
                    <a:pt x="519113" y="978289"/>
                  </a:lnTo>
                  <a:lnTo>
                    <a:pt x="524669" y="973795"/>
                  </a:lnTo>
                  <a:lnTo>
                    <a:pt x="530225" y="969036"/>
                  </a:lnTo>
                  <a:lnTo>
                    <a:pt x="534988" y="964013"/>
                  </a:lnTo>
                  <a:lnTo>
                    <a:pt x="540015" y="959255"/>
                  </a:lnTo>
                  <a:lnTo>
                    <a:pt x="544248" y="953967"/>
                  </a:lnTo>
                  <a:lnTo>
                    <a:pt x="548746" y="948944"/>
                  </a:lnTo>
                  <a:lnTo>
                    <a:pt x="552715" y="943657"/>
                  </a:lnTo>
                  <a:lnTo>
                    <a:pt x="556684" y="938105"/>
                  </a:lnTo>
                  <a:lnTo>
                    <a:pt x="560388" y="932554"/>
                  </a:lnTo>
                  <a:lnTo>
                    <a:pt x="564092" y="927266"/>
                  </a:lnTo>
                  <a:lnTo>
                    <a:pt x="567267" y="921715"/>
                  </a:lnTo>
                  <a:lnTo>
                    <a:pt x="573352" y="910876"/>
                  </a:lnTo>
                  <a:lnTo>
                    <a:pt x="578644" y="899772"/>
                  </a:lnTo>
                  <a:lnTo>
                    <a:pt x="583407" y="888404"/>
                  </a:lnTo>
                  <a:lnTo>
                    <a:pt x="587375" y="877830"/>
                  </a:lnTo>
                  <a:lnTo>
                    <a:pt x="591080" y="867255"/>
                  </a:lnTo>
                  <a:lnTo>
                    <a:pt x="594255" y="856416"/>
                  </a:lnTo>
                  <a:lnTo>
                    <a:pt x="596636" y="846899"/>
                  </a:lnTo>
                  <a:lnTo>
                    <a:pt x="598752" y="837117"/>
                  </a:lnTo>
                  <a:lnTo>
                    <a:pt x="600605" y="828129"/>
                  </a:lnTo>
                  <a:lnTo>
                    <a:pt x="601928" y="819934"/>
                  </a:lnTo>
                  <a:lnTo>
                    <a:pt x="602721" y="812267"/>
                  </a:lnTo>
                  <a:lnTo>
                    <a:pt x="604044" y="799577"/>
                  </a:lnTo>
                  <a:lnTo>
                    <a:pt x="604573" y="790853"/>
                  </a:lnTo>
                  <a:lnTo>
                    <a:pt x="604573" y="786095"/>
                  </a:lnTo>
                  <a:lnTo>
                    <a:pt x="604573" y="544464"/>
                  </a:lnTo>
                  <a:lnTo>
                    <a:pt x="604838" y="538383"/>
                  </a:lnTo>
                  <a:lnTo>
                    <a:pt x="605896" y="532303"/>
                  </a:lnTo>
                  <a:lnTo>
                    <a:pt x="607219" y="526487"/>
                  </a:lnTo>
                  <a:lnTo>
                    <a:pt x="609336" y="521200"/>
                  </a:lnTo>
                  <a:lnTo>
                    <a:pt x="611982" y="515912"/>
                  </a:lnTo>
                  <a:lnTo>
                    <a:pt x="614892" y="510889"/>
                  </a:lnTo>
                  <a:lnTo>
                    <a:pt x="618332" y="506131"/>
                  </a:lnTo>
                  <a:lnTo>
                    <a:pt x="622300" y="501901"/>
                  </a:lnTo>
                  <a:lnTo>
                    <a:pt x="626534" y="497935"/>
                  </a:lnTo>
                  <a:lnTo>
                    <a:pt x="631296" y="494499"/>
                  </a:lnTo>
                  <a:lnTo>
                    <a:pt x="636323" y="491591"/>
                  </a:lnTo>
                  <a:lnTo>
                    <a:pt x="641350" y="488947"/>
                  </a:lnTo>
                  <a:lnTo>
                    <a:pt x="646907" y="487096"/>
                  </a:lnTo>
                  <a:lnTo>
                    <a:pt x="652992" y="485510"/>
                  </a:lnTo>
                  <a:lnTo>
                    <a:pt x="658813" y="484453"/>
                  </a:lnTo>
                  <a:lnTo>
                    <a:pt x="664898" y="484188"/>
                  </a:lnTo>
                  <a:lnTo>
                    <a:pt x="671248" y="484453"/>
                  </a:lnTo>
                  <a:lnTo>
                    <a:pt x="677069" y="485510"/>
                  </a:lnTo>
                  <a:lnTo>
                    <a:pt x="682890" y="487096"/>
                  </a:lnTo>
                  <a:lnTo>
                    <a:pt x="688711" y="488947"/>
                  </a:lnTo>
                  <a:lnTo>
                    <a:pt x="694003" y="491591"/>
                  </a:lnTo>
                  <a:lnTo>
                    <a:pt x="698765" y="494499"/>
                  </a:lnTo>
                  <a:lnTo>
                    <a:pt x="703528" y="497935"/>
                  </a:lnTo>
                  <a:lnTo>
                    <a:pt x="708026" y="501901"/>
                  </a:lnTo>
                  <a:lnTo>
                    <a:pt x="711994" y="506131"/>
                  </a:lnTo>
                  <a:lnTo>
                    <a:pt x="715169" y="510889"/>
                  </a:lnTo>
                  <a:lnTo>
                    <a:pt x="718344" y="515912"/>
                  </a:lnTo>
                  <a:lnTo>
                    <a:pt x="720726" y="521200"/>
                  </a:lnTo>
                  <a:lnTo>
                    <a:pt x="722842" y="526487"/>
                  </a:lnTo>
                  <a:lnTo>
                    <a:pt x="724430" y="532303"/>
                  </a:lnTo>
                  <a:lnTo>
                    <a:pt x="725223" y="538383"/>
                  </a:lnTo>
                  <a:lnTo>
                    <a:pt x="725488" y="544464"/>
                  </a:lnTo>
                  <a:lnTo>
                    <a:pt x="725488" y="786095"/>
                  </a:lnTo>
                  <a:lnTo>
                    <a:pt x="725223" y="797462"/>
                  </a:lnTo>
                  <a:lnTo>
                    <a:pt x="724694" y="809095"/>
                  </a:lnTo>
                  <a:lnTo>
                    <a:pt x="723636" y="821255"/>
                  </a:lnTo>
                  <a:lnTo>
                    <a:pt x="722313" y="833681"/>
                  </a:lnTo>
                  <a:lnTo>
                    <a:pt x="720461" y="846370"/>
                  </a:lnTo>
                  <a:lnTo>
                    <a:pt x="718080" y="859853"/>
                  </a:lnTo>
                  <a:lnTo>
                    <a:pt x="714905" y="873336"/>
                  </a:lnTo>
                  <a:lnTo>
                    <a:pt x="711465" y="886554"/>
                  </a:lnTo>
                  <a:lnTo>
                    <a:pt x="707496" y="900830"/>
                  </a:lnTo>
                  <a:lnTo>
                    <a:pt x="702998" y="914312"/>
                  </a:lnTo>
                  <a:lnTo>
                    <a:pt x="698236" y="928324"/>
                  </a:lnTo>
                  <a:lnTo>
                    <a:pt x="692415" y="942335"/>
                  </a:lnTo>
                  <a:lnTo>
                    <a:pt x="686065" y="956347"/>
                  </a:lnTo>
                  <a:lnTo>
                    <a:pt x="679186" y="970094"/>
                  </a:lnTo>
                  <a:lnTo>
                    <a:pt x="671513" y="983841"/>
                  </a:lnTo>
                  <a:lnTo>
                    <a:pt x="663311" y="997323"/>
                  </a:lnTo>
                  <a:lnTo>
                    <a:pt x="658813" y="1003933"/>
                  </a:lnTo>
                  <a:lnTo>
                    <a:pt x="654315" y="1010542"/>
                  </a:lnTo>
                  <a:lnTo>
                    <a:pt x="649552" y="1017151"/>
                  </a:lnTo>
                  <a:lnTo>
                    <a:pt x="644525" y="1023496"/>
                  </a:lnTo>
                  <a:lnTo>
                    <a:pt x="639498" y="1029841"/>
                  </a:lnTo>
                  <a:lnTo>
                    <a:pt x="634207" y="1035921"/>
                  </a:lnTo>
                  <a:lnTo>
                    <a:pt x="628650" y="1042001"/>
                  </a:lnTo>
                  <a:lnTo>
                    <a:pt x="623094" y="1048082"/>
                  </a:lnTo>
                  <a:lnTo>
                    <a:pt x="617009" y="1054162"/>
                  </a:lnTo>
                  <a:lnTo>
                    <a:pt x="610923" y="1059978"/>
                  </a:lnTo>
                  <a:lnTo>
                    <a:pt x="604838" y="1065530"/>
                  </a:lnTo>
                  <a:lnTo>
                    <a:pt x="598488" y="1071082"/>
                  </a:lnTo>
                  <a:lnTo>
                    <a:pt x="591873" y="1076369"/>
                  </a:lnTo>
                  <a:lnTo>
                    <a:pt x="584730" y="1081656"/>
                  </a:lnTo>
                  <a:lnTo>
                    <a:pt x="577850" y="1086944"/>
                  </a:lnTo>
                  <a:lnTo>
                    <a:pt x="570442" y="1091702"/>
                  </a:lnTo>
                  <a:lnTo>
                    <a:pt x="563034" y="1096461"/>
                  </a:lnTo>
                  <a:lnTo>
                    <a:pt x="555096" y="1101219"/>
                  </a:lnTo>
                  <a:lnTo>
                    <a:pt x="547159" y="1105714"/>
                  </a:lnTo>
                  <a:lnTo>
                    <a:pt x="538957" y="1109944"/>
                  </a:lnTo>
                  <a:lnTo>
                    <a:pt x="530755" y="1113909"/>
                  </a:lnTo>
                  <a:lnTo>
                    <a:pt x="522288" y="1117875"/>
                  </a:lnTo>
                  <a:lnTo>
                    <a:pt x="513292" y="1121576"/>
                  </a:lnTo>
                  <a:lnTo>
                    <a:pt x="504296" y="1125277"/>
                  </a:lnTo>
                  <a:lnTo>
                    <a:pt x="495036" y="1128185"/>
                  </a:lnTo>
                  <a:lnTo>
                    <a:pt x="485246" y="1131357"/>
                  </a:lnTo>
                  <a:lnTo>
                    <a:pt x="475721" y="1134001"/>
                  </a:lnTo>
                  <a:lnTo>
                    <a:pt x="465932" y="1136909"/>
                  </a:lnTo>
                  <a:lnTo>
                    <a:pt x="455613" y="1139288"/>
                  </a:lnTo>
                  <a:lnTo>
                    <a:pt x="445029" y="1141139"/>
                  </a:lnTo>
                  <a:lnTo>
                    <a:pt x="434182" y="1142989"/>
                  </a:lnTo>
                  <a:lnTo>
                    <a:pt x="423069" y="1144840"/>
                  </a:lnTo>
                  <a:lnTo>
                    <a:pt x="423069" y="1329896"/>
                  </a:lnTo>
                  <a:lnTo>
                    <a:pt x="664898" y="1329896"/>
                  </a:lnTo>
                  <a:lnTo>
                    <a:pt x="671248" y="1330161"/>
                  </a:lnTo>
                  <a:lnTo>
                    <a:pt x="677069" y="1331218"/>
                  </a:lnTo>
                  <a:lnTo>
                    <a:pt x="682890" y="1332540"/>
                  </a:lnTo>
                  <a:lnTo>
                    <a:pt x="688711" y="1334919"/>
                  </a:lnTo>
                  <a:lnTo>
                    <a:pt x="694003" y="1337299"/>
                  </a:lnTo>
                  <a:lnTo>
                    <a:pt x="698765" y="1340207"/>
                  </a:lnTo>
                  <a:lnTo>
                    <a:pt x="703528" y="1343643"/>
                  </a:lnTo>
                  <a:lnTo>
                    <a:pt x="708026" y="1347609"/>
                  </a:lnTo>
                  <a:lnTo>
                    <a:pt x="711994" y="1351839"/>
                  </a:lnTo>
                  <a:lnTo>
                    <a:pt x="715169" y="1356862"/>
                  </a:lnTo>
                  <a:lnTo>
                    <a:pt x="718344" y="1361620"/>
                  </a:lnTo>
                  <a:lnTo>
                    <a:pt x="720726" y="1366908"/>
                  </a:lnTo>
                  <a:lnTo>
                    <a:pt x="722842" y="1372195"/>
                  </a:lnTo>
                  <a:lnTo>
                    <a:pt x="724430" y="1378011"/>
                  </a:lnTo>
                  <a:lnTo>
                    <a:pt x="725223" y="1384092"/>
                  </a:lnTo>
                  <a:lnTo>
                    <a:pt x="725488" y="1390172"/>
                  </a:lnTo>
                  <a:lnTo>
                    <a:pt x="725223" y="1396517"/>
                  </a:lnTo>
                  <a:lnTo>
                    <a:pt x="724430" y="1402333"/>
                  </a:lnTo>
                  <a:lnTo>
                    <a:pt x="722842" y="1408149"/>
                  </a:lnTo>
                  <a:lnTo>
                    <a:pt x="720726" y="1413965"/>
                  </a:lnTo>
                  <a:lnTo>
                    <a:pt x="718344" y="1419252"/>
                  </a:lnTo>
                  <a:lnTo>
                    <a:pt x="715169" y="1424011"/>
                  </a:lnTo>
                  <a:lnTo>
                    <a:pt x="711994" y="1429034"/>
                  </a:lnTo>
                  <a:lnTo>
                    <a:pt x="708026" y="1433264"/>
                  </a:lnTo>
                  <a:lnTo>
                    <a:pt x="703528" y="1436965"/>
                  </a:lnTo>
                  <a:lnTo>
                    <a:pt x="698765" y="1440402"/>
                  </a:lnTo>
                  <a:lnTo>
                    <a:pt x="694003" y="1443574"/>
                  </a:lnTo>
                  <a:lnTo>
                    <a:pt x="688711" y="1445953"/>
                  </a:lnTo>
                  <a:lnTo>
                    <a:pt x="682890" y="1448068"/>
                  </a:lnTo>
                  <a:lnTo>
                    <a:pt x="677069" y="1449654"/>
                  </a:lnTo>
                  <a:lnTo>
                    <a:pt x="671248" y="1450447"/>
                  </a:lnTo>
                  <a:lnTo>
                    <a:pt x="664898" y="1450976"/>
                  </a:lnTo>
                  <a:lnTo>
                    <a:pt x="60589" y="1450976"/>
                  </a:lnTo>
                  <a:lnTo>
                    <a:pt x="54239" y="1450447"/>
                  </a:lnTo>
                  <a:lnTo>
                    <a:pt x="48419" y="1449654"/>
                  </a:lnTo>
                  <a:lnTo>
                    <a:pt x="42598" y="1448068"/>
                  </a:lnTo>
                  <a:lnTo>
                    <a:pt x="37041" y="1445953"/>
                  </a:lnTo>
                  <a:lnTo>
                    <a:pt x="31750" y="1443574"/>
                  </a:lnTo>
                  <a:lnTo>
                    <a:pt x="26723" y="1440402"/>
                  </a:lnTo>
                  <a:lnTo>
                    <a:pt x="21960" y="1436965"/>
                  </a:lnTo>
                  <a:lnTo>
                    <a:pt x="17727" y="1433264"/>
                  </a:lnTo>
                  <a:lnTo>
                    <a:pt x="13758" y="1429034"/>
                  </a:lnTo>
                  <a:lnTo>
                    <a:pt x="10319" y="1424011"/>
                  </a:lnTo>
                  <a:lnTo>
                    <a:pt x="7408" y="1419252"/>
                  </a:lnTo>
                  <a:lnTo>
                    <a:pt x="5027" y="1413965"/>
                  </a:lnTo>
                  <a:lnTo>
                    <a:pt x="2646" y="1408149"/>
                  </a:lnTo>
                  <a:lnTo>
                    <a:pt x="1323" y="1402333"/>
                  </a:lnTo>
                  <a:lnTo>
                    <a:pt x="264" y="1396517"/>
                  </a:lnTo>
                  <a:lnTo>
                    <a:pt x="0" y="1390172"/>
                  </a:lnTo>
                  <a:lnTo>
                    <a:pt x="264" y="1384092"/>
                  </a:lnTo>
                  <a:lnTo>
                    <a:pt x="1323" y="1378011"/>
                  </a:lnTo>
                  <a:lnTo>
                    <a:pt x="2646" y="1372195"/>
                  </a:lnTo>
                  <a:lnTo>
                    <a:pt x="5027" y="1366908"/>
                  </a:lnTo>
                  <a:lnTo>
                    <a:pt x="7408" y="1361620"/>
                  </a:lnTo>
                  <a:lnTo>
                    <a:pt x="10319" y="1356862"/>
                  </a:lnTo>
                  <a:lnTo>
                    <a:pt x="13758" y="1351839"/>
                  </a:lnTo>
                  <a:lnTo>
                    <a:pt x="17727" y="1347609"/>
                  </a:lnTo>
                  <a:lnTo>
                    <a:pt x="21960" y="1343643"/>
                  </a:lnTo>
                  <a:lnTo>
                    <a:pt x="26723" y="1340207"/>
                  </a:lnTo>
                  <a:lnTo>
                    <a:pt x="31750" y="1337299"/>
                  </a:lnTo>
                  <a:lnTo>
                    <a:pt x="37041" y="1334919"/>
                  </a:lnTo>
                  <a:lnTo>
                    <a:pt x="42598" y="1332540"/>
                  </a:lnTo>
                  <a:lnTo>
                    <a:pt x="48419" y="1331218"/>
                  </a:lnTo>
                  <a:lnTo>
                    <a:pt x="54239" y="1330161"/>
                  </a:lnTo>
                  <a:lnTo>
                    <a:pt x="60589" y="1329896"/>
                  </a:lnTo>
                  <a:lnTo>
                    <a:pt x="302419" y="1329896"/>
                  </a:lnTo>
                  <a:lnTo>
                    <a:pt x="302419" y="1144840"/>
                  </a:lnTo>
                  <a:lnTo>
                    <a:pt x="291571" y="1142989"/>
                  </a:lnTo>
                  <a:lnTo>
                    <a:pt x="280459" y="1141139"/>
                  </a:lnTo>
                  <a:lnTo>
                    <a:pt x="270140" y="1139288"/>
                  </a:lnTo>
                  <a:lnTo>
                    <a:pt x="259821" y="1136909"/>
                  </a:lnTo>
                  <a:lnTo>
                    <a:pt x="250032" y="1134001"/>
                  </a:lnTo>
                  <a:lnTo>
                    <a:pt x="240242" y="1131357"/>
                  </a:lnTo>
                  <a:lnTo>
                    <a:pt x="230452" y="1128185"/>
                  </a:lnTo>
                  <a:lnTo>
                    <a:pt x="221457" y="1125277"/>
                  </a:lnTo>
                  <a:lnTo>
                    <a:pt x="212196" y="1121576"/>
                  </a:lnTo>
                  <a:lnTo>
                    <a:pt x="203465" y="1117875"/>
                  </a:lnTo>
                  <a:lnTo>
                    <a:pt x="194734" y="1113909"/>
                  </a:lnTo>
                  <a:lnTo>
                    <a:pt x="186532" y="1109944"/>
                  </a:lnTo>
                  <a:lnTo>
                    <a:pt x="178329" y="1105714"/>
                  </a:lnTo>
                  <a:lnTo>
                    <a:pt x="170392" y="1101219"/>
                  </a:lnTo>
                  <a:lnTo>
                    <a:pt x="162454" y="1096461"/>
                  </a:lnTo>
                  <a:lnTo>
                    <a:pt x="155310" y="1091702"/>
                  </a:lnTo>
                  <a:lnTo>
                    <a:pt x="147902" y="1086944"/>
                  </a:lnTo>
                  <a:lnTo>
                    <a:pt x="140758" y="1081656"/>
                  </a:lnTo>
                  <a:lnTo>
                    <a:pt x="133879" y="1076369"/>
                  </a:lnTo>
                  <a:lnTo>
                    <a:pt x="127264" y="1071082"/>
                  </a:lnTo>
                  <a:lnTo>
                    <a:pt x="120650" y="1065530"/>
                  </a:lnTo>
                  <a:lnTo>
                    <a:pt x="114564" y="1059978"/>
                  </a:lnTo>
                  <a:lnTo>
                    <a:pt x="108479" y="1054162"/>
                  </a:lnTo>
                  <a:lnTo>
                    <a:pt x="102394" y="1048082"/>
                  </a:lnTo>
                  <a:lnTo>
                    <a:pt x="97102" y="1042001"/>
                  </a:lnTo>
                  <a:lnTo>
                    <a:pt x="91546" y="1035921"/>
                  </a:lnTo>
                  <a:lnTo>
                    <a:pt x="85989" y="1029841"/>
                  </a:lnTo>
                  <a:lnTo>
                    <a:pt x="81227" y="1023496"/>
                  </a:lnTo>
                  <a:lnTo>
                    <a:pt x="75935" y="1017151"/>
                  </a:lnTo>
                  <a:lnTo>
                    <a:pt x="71437" y="1010542"/>
                  </a:lnTo>
                  <a:lnTo>
                    <a:pt x="66675" y="1003933"/>
                  </a:lnTo>
                  <a:lnTo>
                    <a:pt x="62177" y="997323"/>
                  </a:lnTo>
                  <a:lnTo>
                    <a:pt x="53975" y="983841"/>
                  </a:lnTo>
                  <a:lnTo>
                    <a:pt x="46302" y="970094"/>
                  </a:lnTo>
                  <a:lnTo>
                    <a:pt x="39687" y="956347"/>
                  </a:lnTo>
                  <a:lnTo>
                    <a:pt x="33337" y="942335"/>
                  </a:lnTo>
                  <a:lnTo>
                    <a:pt x="27516" y="928324"/>
                  </a:lnTo>
                  <a:lnTo>
                    <a:pt x="22489" y="914312"/>
                  </a:lnTo>
                  <a:lnTo>
                    <a:pt x="17991" y="900830"/>
                  </a:lnTo>
                  <a:lnTo>
                    <a:pt x="14023" y="886554"/>
                  </a:lnTo>
                  <a:lnTo>
                    <a:pt x="10583" y="873336"/>
                  </a:lnTo>
                  <a:lnTo>
                    <a:pt x="7673" y="859853"/>
                  </a:lnTo>
                  <a:lnTo>
                    <a:pt x="5291" y="846370"/>
                  </a:lnTo>
                  <a:lnTo>
                    <a:pt x="3439" y="833681"/>
                  </a:lnTo>
                  <a:lnTo>
                    <a:pt x="1852" y="821255"/>
                  </a:lnTo>
                  <a:lnTo>
                    <a:pt x="1058" y="809095"/>
                  </a:lnTo>
                  <a:lnTo>
                    <a:pt x="264" y="797462"/>
                  </a:lnTo>
                  <a:lnTo>
                    <a:pt x="0" y="786095"/>
                  </a:lnTo>
                  <a:lnTo>
                    <a:pt x="0" y="544464"/>
                  </a:lnTo>
                  <a:lnTo>
                    <a:pt x="264" y="538383"/>
                  </a:lnTo>
                  <a:lnTo>
                    <a:pt x="1323" y="532303"/>
                  </a:lnTo>
                  <a:lnTo>
                    <a:pt x="2646" y="526487"/>
                  </a:lnTo>
                  <a:lnTo>
                    <a:pt x="5027" y="521200"/>
                  </a:lnTo>
                  <a:lnTo>
                    <a:pt x="7408" y="515912"/>
                  </a:lnTo>
                  <a:lnTo>
                    <a:pt x="10319" y="510889"/>
                  </a:lnTo>
                  <a:lnTo>
                    <a:pt x="13758" y="506131"/>
                  </a:lnTo>
                  <a:lnTo>
                    <a:pt x="17727" y="501901"/>
                  </a:lnTo>
                  <a:lnTo>
                    <a:pt x="21960" y="497935"/>
                  </a:lnTo>
                  <a:lnTo>
                    <a:pt x="26723" y="494499"/>
                  </a:lnTo>
                  <a:lnTo>
                    <a:pt x="31750" y="491591"/>
                  </a:lnTo>
                  <a:lnTo>
                    <a:pt x="37041" y="488947"/>
                  </a:lnTo>
                  <a:lnTo>
                    <a:pt x="42598" y="487096"/>
                  </a:lnTo>
                  <a:lnTo>
                    <a:pt x="48419" y="485510"/>
                  </a:lnTo>
                  <a:lnTo>
                    <a:pt x="54239" y="484453"/>
                  </a:lnTo>
                  <a:lnTo>
                    <a:pt x="60589" y="484188"/>
                  </a:lnTo>
                  <a:close/>
                  <a:moveTo>
                    <a:pt x="362612" y="0"/>
                  </a:moveTo>
                  <a:lnTo>
                    <a:pt x="372158" y="265"/>
                  </a:lnTo>
                  <a:lnTo>
                    <a:pt x="381438" y="1058"/>
                  </a:lnTo>
                  <a:lnTo>
                    <a:pt x="390454" y="2116"/>
                  </a:lnTo>
                  <a:lnTo>
                    <a:pt x="399204" y="3967"/>
                  </a:lnTo>
                  <a:lnTo>
                    <a:pt x="408219" y="5553"/>
                  </a:lnTo>
                  <a:lnTo>
                    <a:pt x="416705" y="8198"/>
                  </a:lnTo>
                  <a:lnTo>
                    <a:pt x="424925" y="11107"/>
                  </a:lnTo>
                  <a:lnTo>
                    <a:pt x="433145" y="14280"/>
                  </a:lnTo>
                  <a:lnTo>
                    <a:pt x="441630" y="17982"/>
                  </a:lnTo>
                  <a:lnTo>
                    <a:pt x="449054" y="21949"/>
                  </a:lnTo>
                  <a:lnTo>
                    <a:pt x="456744" y="26444"/>
                  </a:lnTo>
                  <a:lnTo>
                    <a:pt x="464169" y="30939"/>
                  </a:lnTo>
                  <a:lnTo>
                    <a:pt x="471328" y="36228"/>
                  </a:lnTo>
                  <a:lnTo>
                    <a:pt x="478222" y="41253"/>
                  </a:lnTo>
                  <a:lnTo>
                    <a:pt x="484851" y="47070"/>
                  </a:lnTo>
                  <a:lnTo>
                    <a:pt x="490950" y="53152"/>
                  </a:lnTo>
                  <a:lnTo>
                    <a:pt x="497049" y="59234"/>
                  </a:lnTo>
                  <a:lnTo>
                    <a:pt x="502882" y="66110"/>
                  </a:lnTo>
                  <a:lnTo>
                    <a:pt x="508186" y="72721"/>
                  </a:lnTo>
                  <a:lnTo>
                    <a:pt x="513224" y="80125"/>
                  </a:lnTo>
                  <a:lnTo>
                    <a:pt x="517997" y="87265"/>
                  </a:lnTo>
                  <a:lnTo>
                    <a:pt x="522504" y="94934"/>
                  </a:lnTo>
                  <a:lnTo>
                    <a:pt x="526482" y="102602"/>
                  </a:lnTo>
                  <a:lnTo>
                    <a:pt x="530194" y="110800"/>
                  </a:lnTo>
                  <a:lnTo>
                    <a:pt x="533111" y="118998"/>
                  </a:lnTo>
                  <a:lnTo>
                    <a:pt x="536293" y="127195"/>
                  </a:lnTo>
                  <a:lnTo>
                    <a:pt x="538679" y="136186"/>
                  </a:lnTo>
                  <a:lnTo>
                    <a:pt x="540536" y="144648"/>
                  </a:lnTo>
                  <a:lnTo>
                    <a:pt x="542392" y="153903"/>
                  </a:lnTo>
                  <a:lnTo>
                    <a:pt x="543187" y="162630"/>
                  </a:lnTo>
                  <a:lnTo>
                    <a:pt x="544248" y="172150"/>
                  </a:lnTo>
                  <a:lnTo>
                    <a:pt x="544513" y="181141"/>
                  </a:lnTo>
                  <a:lnTo>
                    <a:pt x="544513" y="483394"/>
                  </a:lnTo>
                  <a:lnTo>
                    <a:pt x="180975" y="483394"/>
                  </a:lnTo>
                  <a:lnTo>
                    <a:pt x="180975" y="181141"/>
                  </a:lnTo>
                  <a:lnTo>
                    <a:pt x="181240" y="172150"/>
                  </a:lnTo>
                  <a:lnTo>
                    <a:pt x="181771" y="162630"/>
                  </a:lnTo>
                  <a:lnTo>
                    <a:pt x="183097" y="153903"/>
                  </a:lnTo>
                  <a:lnTo>
                    <a:pt x="184422" y="144648"/>
                  </a:lnTo>
                  <a:lnTo>
                    <a:pt x="186809" y="136186"/>
                  </a:lnTo>
                  <a:lnTo>
                    <a:pt x="189195" y="127195"/>
                  </a:lnTo>
                  <a:lnTo>
                    <a:pt x="191847" y="118998"/>
                  </a:lnTo>
                  <a:lnTo>
                    <a:pt x="195294" y="110800"/>
                  </a:lnTo>
                  <a:lnTo>
                    <a:pt x="199006" y="102602"/>
                  </a:lnTo>
                  <a:lnTo>
                    <a:pt x="202984" y="94934"/>
                  </a:lnTo>
                  <a:lnTo>
                    <a:pt x="207226" y="87265"/>
                  </a:lnTo>
                  <a:lnTo>
                    <a:pt x="211999" y="80125"/>
                  </a:lnTo>
                  <a:lnTo>
                    <a:pt x="217037" y="72721"/>
                  </a:lnTo>
                  <a:lnTo>
                    <a:pt x="222341" y="66110"/>
                  </a:lnTo>
                  <a:lnTo>
                    <a:pt x="228174" y="59234"/>
                  </a:lnTo>
                  <a:lnTo>
                    <a:pt x="234008" y="53152"/>
                  </a:lnTo>
                  <a:lnTo>
                    <a:pt x="240372" y="47070"/>
                  </a:lnTo>
                  <a:lnTo>
                    <a:pt x="247266" y="41253"/>
                  </a:lnTo>
                  <a:lnTo>
                    <a:pt x="253895" y="36228"/>
                  </a:lnTo>
                  <a:lnTo>
                    <a:pt x="261054" y="30939"/>
                  </a:lnTo>
                  <a:lnTo>
                    <a:pt x="268479" y="26444"/>
                  </a:lnTo>
                  <a:lnTo>
                    <a:pt x="275903" y="21949"/>
                  </a:lnTo>
                  <a:lnTo>
                    <a:pt x="283858" y="17982"/>
                  </a:lnTo>
                  <a:lnTo>
                    <a:pt x="291813" y="14280"/>
                  </a:lnTo>
                  <a:lnTo>
                    <a:pt x="300033" y="11107"/>
                  </a:lnTo>
                  <a:lnTo>
                    <a:pt x="308518" y="8198"/>
                  </a:lnTo>
                  <a:lnTo>
                    <a:pt x="317269" y="5553"/>
                  </a:lnTo>
                  <a:lnTo>
                    <a:pt x="326019" y="3967"/>
                  </a:lnTo>
                  <a:lnTo>
                    <a:pt x="334770" y="2116"/>
                  </a:lnTo>
                  <a:lnTo>
                    <a:pt x="344050" y="1058"/>
                  </a:lnTo>
                  <a:lnTo>
                    <a:pt x="353331" y="265"/>
                  </a:lnTo>
                  <a:lnTo>
                    <a:pt x="362612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3967712" y="2659103"/>
            <a:ext cx="3005810" cy="382949"/>
          </a:xfrm>
          <a:prstGeom prst="roundRect">
            <a:avLst>
              <a:gd name="adj" fmla="val 26862"/>
            </a:avLst>
          </a:prstGeom>
          <a:solidFill>
            <a:srgbClr val="4ACBD6"/>
          </a:solidFill>
          <a:ln w="15875" cap="flat" cmpd="sng" algn="ctr">
            <a:gradFill flip="none" rotWithShape="1">
              <a:gsLst>
                <a:gs pos="0">
                  <a:srgbClr val="C9C9C9"/>
                </a:gs>
                <a:gs pos="100000">
                  <a:sysClr val="window" lastClr="FFFFFF"/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innerShdw blurRad="88900" dist="381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339438" y="2681177"/>
            <a:ext cx="2574476" cy="358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/>
            <a:r>
              <a:rPr lang="en-US" altLang="zh-CN" sz="1600" dirty="0">
                <a:solidFill>
                  <a:prstClr val="white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PART </a:t>
            </a:r>
            <a:r>
              <a:rPr lang="en-US" altLang="zh-CN" sz="1600" dirty="0">
                <a:solidFill>
                  <a:prstClr val="white"/>
                </a:solidFill>
                <a:latin typeface="Calibri" panose="020F0502020204030204"/>
                <a:ea typeface="方正兰亭中粗黑_GBK" panose="02000000000000000000" pitchFamily="2" charset="-122"/>
              </a:rPr>
              <a:t>03  </a:t>
            </a:r>
            <a:r>
              <a:rPr lang="zh-CN" altLang="en-US" sz="1600" dirty="0" smtClean="0">
                <a:solidFill>
                  <a:prstClr val="white"/>
                </a:solidFill>
                <a:latin typeface="Calibri" panose="020F0502020204030204"/>
                <a:ea typeface="方正兰亭中粗黑_GBK" panose="02000000000000000000" pitchFamily="2" charset="-122"/>
              </a:rPr>
              <a:t>课题结果展示</a:t>
            </a:r>
            <a:endParaRPr lang="zh-CN" altLang="en-US" sz="1600" dirty="0">
              <a:solidFill>
                <a:prstClr val="white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39" name="六边形 38"/>
          <p:cNvSpPr/>
          <p:nvPr/>
        </p:nvSpPr>
        <p:spPr>
          <a:xfrm>
            <a:off x="3574263" y="2527579"/>
            <a:ext cx="761756" cy="653195"/>
          </a:xfrm>
          <a:prstGeom prst="hexagon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  <a:miter lim="800000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六边形 39"/>
          <p:cNvSpPr/>
          <p:nvPr/>
        </p:nvSpPr>
        <p:spPr>
          <a:xfrm>
            <a:off x="3651392" y="2601791"/>
            <a:ext cx="607498" cy="520921"/>
          </a:xfrm>
          <a:prstGeom prst="hexagon">
            <a:avLst/>
          </a:prstGeom>
          <a:solidFill>
            <a:srgbClr val="4ACBD6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Freeform 583"/>
          <p:cNvSpPr>
            <a:spLocks/>
          </p:cNvSpPr>
          <p:nvPr/>
        </p:nvSpPr>
        <p:spPr bwMode="auto">
          <a:xfrm>
            <a:off x="3844262" y="2754686"/>
            <a:ext cx="228322" cy="87470"/>
          </a:xfrm>
          <a:custGeom>
            <a:avLst/>
            <a:gdLst>
              <a:gd name="T0" fmla="*/ 924 w 1111"/>
              <a:gd name="T1" fmla="*/ 0 h 428"/>
              <a:gd name="T2" fmla="*/ 958 w 1111"/>
              <a:gd name="T3" fmla="*/ 55 h 428"/>
              <a:gd name="T4" fmla="*/ 542 w 1111"/>
              <a:gd name="T5" fmla="*/ 281 h 428"/>
              <a:gd name="T6" fmla="*/ 0 w 1111"/>
              <a:gd name="T7" fmla="*/ 355 h 428"/>
              <a:gd name="T8" fmla="*/ 3 w 1111"/>
              <a:gd name="T9" fmla="*/ 428 h 428"/>
              <a:gd name="T10" fmla="*/ 570 w 1111"/>
              <a:gd name="T11" fmla="*/ 355 h 428"/>
              <a:gd name="T12" fmla="*/ 986 w 1111"/>
              <a:gd name="T13" fmla="*/ 121 h 428"/>
              <a:gd name="T14" fmla="*/ 1021 w 1111"/>
              <a:gd name="T15" fmla="*/ 184 h 428"/>
              <a:gd name="T16" fmla="*/ 1111 w 1111"/>
              <a:gd name="T17" fmla="*/ 0 h 428"/>
              <a:gd name="T18" fmla="*/ 924 w 1111"/>
              <a:gd name="T19" fmla="*/ 0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11" h="428">
                <a:moveTo>
                  <a:pt x="924" y="0"/>
                </a:moveTo>
                <a:lnTo>
                  <a:pt x="958" y="55"/>
                </a:lnTo>
                <a:lnTo>
                  <a:pt x="542" y="281"/>
                </a:lnTo>
                <a:lnTo>
                  <a:pt x="0" y="355"/>
                </a:lnTo>
                <a:lnTo>
                  <a:pt x="3" y="428"/>
                </a:lnTo>
                <a:lnTo>
                  <a:pt x="570" y="355"/>
                </a:lnTo>
                <a:lnTo>
                  <a:pt x="986" y="121"/>
                </a:lnTo>
                <a:lnTo>
                  <a:pt x="1021" y="184"/>
                </a:lnTo>
                <a:lnTo>
                  <a:pt x="1111" y="0"/>
                </a:lnTo>
                <a:lnTo>
                  <a:pt x="924" y="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2" name="Freeform 584"/>
          <p:cNvSpPr>
            <a:spLocks/>
          </p:cNvSpPr>
          <p:nvPr/>
        </p:nvSpPr>
        <p:spPr bwMode="auto">
          <a:xfrm>
            <a:off x="3989968" y="2798217"/>
            <a:ext cx="59392" cy="144898"/>
          </a:xfrm>
          <a:custGeom>
            <a:avLst/>
            <a:gdLst>
              <a:gd name="T0" fmla="*/ 0 w 289"/>
              <a:gd name="T1" fmla="*/ 709 h 709"/>
              <a:gd name="T2" fmla="*/ 289 w 289"/>
              <a:gd name="T3" fmla="*/ 709 h 709"/>
              <a:gd name="T4" fmla="*/ 289 w 289"/>
              <a:gd name="T5" fmla="*/ 0 h 709"/>
              <a:gd name="T6" fmla="*/ 0 w 289"/>
              <a:gd name="T7" fmla="*/ 161 h 709"/>
              <a:gd name="T8" fmla="*/ 0 w 289"/>
              <a:gd name="T9" fmla="*/ 709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9" h="709">
                <a:moveTo>
                  <a:pt x="0" y="709"/>
                </a:moveTo>
                <a:lnTo>
                  <a:pt x="289" y="709"/>
                </a:lnTo>
                <a:lnTo>
                  <a:pt x="289" y="0"/>
                </a:lnTo>
                <a:lnTo>
                  <a:pt x="0" y="161"/>
                </a:lnTo>
                <a:lnTo>
                  <a:pt x="0" y="709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3" name="Freeform 585"/>
          <p:cNvSpPr>
            <a:spLocks/>
          </p:cNvSpPr>
          <p:nvPr/>
        </p:nvSpPr>
        <p:spPr bwMode="auto">
          <a:xfrm>
            <a:off x="3918246" y="2836843"/>
            <a:ext cx="51377" cy="106272"/>
          </a:xfrm>
          <a:custGeom>
            <a:avLst/>
            <a:gdLst>
              <a:gd name="T0" fmla="*/ 0 w 250"/>
              <a:gd name="T1" fmla="*/ 520 h 520"/>
              <a:gd name="T2" fmla="*/ 250 w 250"/>
              <a:gd name="T3" fmla="*/ 520 h 520"/>
              <a:gd name="T4" fmla="*/ 250 w 250"/>
              <a:gd name="T5" fmla="*/ 0 h 520"/>
              <a:gd name="T6" fmla="*/ 0 w 250"/>
              <a:gd name="T7" fmla="*/ 42 h 520"/>
              <a:gd name="T8" fmla="*/ 0 w 250"/>
              <a:gd name="T9" fmla="*/ 520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" h="520">
                <a:moveTo>
                  <a:pt x="0" y="520"/>
                </a:moveTo>
                <a:lnTo>
                  <a:pt x="250" y="520"/>
                </a:lnTo>
                <a:lnTo>
                  <a:pt x="250" y="0"/>
                </a:lnTo>
                <a:lnTo>
                  <a:pt x="0" y="42"/>
                </a:lnTo>
                <a:lnTo>
                  <a:pt x="0" y="52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4" name="Freeform 586"/>
          <p:cNvSpPr>
            <a:spLocks/>
          </p:cNvSpPr>
          <p:nvPr/>
        </p:nvSpPr>
        <p:spPr bwMode="auto">
          <a:xfrm>
            <a:off x="3844262" y="2848492"/>
            <a:ext cx="54049" cy="94624"/>
          </a:xfrm>
          <a:custGeom>
            <a:avLst/>
            <a:gdLst>
              <a:gd name="T0" fmla="*/ 0 w 263"/>
              <a:gd name="T1" fmla="*/ 463 h 463"/>
              <a:gd name="T2" fmla="*/ 263 w 263"/>
              <a:gd name="T3" fmla="*/ 463 h 463"/>
              <a:gd name="T4" fmla="*/ 263 w 263"/>
              <a:gd name="T5" fmla="*/ 0 h 463"/>
              <a:gd name="T6" fmla="*/ 0 w 263"/>
              <a:gd name="T7" fmla="*/ 30 h 463"/>
              <a:gd name="T8" fmla="*/ 0 w 263"/>
              <a:gd name="T9" fmla="*/ 463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3" h="463">
                <a:moveTo>
                  <a:pt x="0" y="463"/>
                </a:moveTo>
                <a:lnTo>
                  <a:pt x="263" y="463"/>
                </a:lnTo>
                <a:lnTo>
                  <a:pt x="263" y="0"/>
                </a:lnTo>
                <a:lnTo>
                  <a:pt x="0" y="30"/>
                </a:lnTo>
                <a:lnTo>
                  <a:pt x="0" y="463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967712" y="3492541"/>
            <a:ext cx="3005810" cy="382949"/>
          </a:xfrm>
          <a:prstGeom prst="roundRect">
            <a:avLst>
              <a:gd name="adj" fmla="val 26862"/>
            </a:avLst>
          </a:prstGeom>
          <a:solidFill>
            <a:srgbClr val="4ACBD6"/>
          </a:solidFill>
          <a:ln w="15875" cap="flat" cmpd="sng" algn="ctr">
            <a:gradFill flip="none" rotWithShape="1">
              <a:gsLst>
                <a:gs pos="0">
                  <a:srgbClr val="C9C9C9"/>
                </a:gs>
                <a:gs pos="100000">
                  <a:sysClr val="window" lastClr="FFFFFF"/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innerShdw blurRad="88900" dist="381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347038" y="3500883"/>
            <a:ext cx="2566876" cy="358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/>
            <a:r>
              <a:rPr lang="en-US" altLang="zh-CN" sz="1600" dirty="0">
                <a:solidFill>
                  <a:prstClr val="white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PART </a:t>
            </a:r>
            <a:r>
              <a:rPr lang="en-US" altLang="zh-CN" sz="1600" dirty="0">
                <a:solidFill>
                  <a:prstClr val="white"/>
                </a:solidFill>
                <a:latin typeface="Calibri" panose="020F0502020204030204"/>
                <a:ea typeface="方正兰亭中粗黑_GBK" panose="02000000000000000000" pitchFamily="2" charset="-122"/>
              </a:rPr>
              <a:t>04  </a:t>
            </a:r>
            <a:r>
              <a:rPr lang="zh-CN" altLang="en-US" sz="1600" dirty="0" smtClean="0">
                <a:solidFill>
                  <a:prstClr val="white"/>
                </a:solidFill>
                <a:latin typeface="Calibri" panose="020F0502020204030204"/>
                <a:ea typeface="方正兰亭中粗黑_GBK" panose="02000000000000000000" pitchFamily="2" charset="-122"/>
              </a:rPr>
              <a:t>课题总结</a:t>
            </a:r>
            <a:endParaRPr lang="zh-CN" altLang="en-US" sz="1600" dirty="0">
              <a:solidFill>
                <a:prstClr val="white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3574263" y="3339208"/>
            <a:ext cx="761756" cy="653195"/>
            <a:chOff x="540674" y="2465412"/>
            <a:chExt cx="1205922" cy="1039829"/>
          </a:xfrm>
        </p:grpSpPr>
        <p:sp>
          <p:nvSpPr>
            <p:cNvPr id="48" name="六边形 47"/>
            <p:cNvSpPr/>
            <p:nvPr/>
          </p:nvSpPr>
          <p:spPr>
            <a:xfrm>
              <a:off x="540674" y="2465412"/>
              <a:ext cx="1205922" cy="1039829"/>
            </a:xfrm>
            <a:prstGeom prst="hexagon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 cap="flat" cmpd="sng" algn="ctr">
              <a:gradFill>
                <a:gsLst>
                  <a:gs pos="89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7200000" scaled="0"/>
              </a:gradFill>
              <a:prstDash val="solid"/>
              <a:miter lim="800000"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六边形 48"/>
            <p:cNvSpPr/>
            <p:nvPr/>
          </p:nvSpPr>
          <p:spPr>
            <a:xfrm>
              <a:off x="662776" y="2583551"/>
              <a:ext cx="961719" cy="829261"/>
            </a:xfrm>
            <a:prstGeom prst="hexagon">
              <a:avLst/>
            </a:prstGeom>
            <a:solidFill>
              <a:srgbClr val="4ACBD6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805832" y="3576027"/>
            <a:ext cx="273549" cy="213416"/>
            <a:chOff x="4172643" y="3997027"/>
            <a:chExt cx="736426" cy="577745"/>
          </a:xfrm>
          <a:solidFill>
            <a:sysClr val="window" lastClr="FFFFFF"/>
          </a:solidFill>
        </p:grpSpPr>
        <p:sp>
          <p:nvSpPr>
            <p:cNvPr id="51" name="Freeform 14"/>
            <p:cNvSpPr>
              <a:spLocks/>
            </p:cNvSpPr>
            <p:nvPr/>
          </p:nvSpPr>
          <p:spPr bwMode="auto">
            <a:xfrm>
              <a:off x="4409944" y="4129742"/>
              <a:ext cx="499125" cy="385885"/>
            </a:xfrm>
            <a:custGeom>
              <a:avLst/>
              <a:gdLst>
                <a:gd name="T0" fmla="*/ 272 w 293"/>
                <a:gd name="T1" fmla="*/ 48 h 226"/>
                <a:gd name="T2" fmla="*/ 255 w 293"/>
                <a:gd name="T3" fmla="*/ 46 h 226"/>
                <a:gd name="T4" fmla="*/ 96 w 293"/>
                <a:gd name="T5" fmla="*/ 46 h 226"/>
                <a:gd name="T6" fmla="*/ 96 w 293"/>
                <a:gd name="T7" fmla="*/ 0 h 226"/>
                <a:gd name="T8" fmla="*/ 89 w 293"/>
                <a:gd name="T9" fmla="*/ 0 h 226"/>
                <a:gd name="T10" fmla="*/ 73 w 293"/>
                <a:gd name="T11" fmla="*/ 0 h 226"/>
                <a:gd name="T12" fmla="*/ 23 w 293"/>
                <a:gd name="T13" fmla="*/ 0 h 226"/>
                <a:gd name="T14" fmla="*/ 2 w 293"/>
                <a:gd name="T15" fmla="*/ 25 h 226"/>
                <a:gd name="T16" fmla="*/ 2 w 293"/>
                <a:gd name="T17" fmla="*/ 38 h 226"/>
                <a:gd name="T18" fmla="*/ 89 w 293"/>
                <a:gd name="T19" fmla="*/ 155 h 226"/>
                <a:gd name="T20" fmla="*/ 66 w 293"/>
                <a:gd name="T21" fmla="*/ 226 h 226"/>
                <a:gd name="T22" fmla="*/ 96 w 293"/>
                <a:gd name="T23" fmla="*/ 226 h 226"/>
                <a:gd name="T24" fmla="*/ 255 w 293"/>
                <a:gd name="T25" fmla="*/ 226 h 226"/>
                <a:gd name="T26" fmla="*/ 293 w 293"/>
                <a:gd name="T27" fmla="*/ 201 h 226"/>
                <a:gd name="T28" fmla="*/ 293 w 293"/>
                <a:gd name="T29" fmla="*/ 74 h 226"/>
                <a:gd name="T30" fmla="*/ 272 w 293"/>
                <a:gd name="T31" fmla="*/ 4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3" h="226">
                  <a:moveTo>
                    <a:pt x="272" y="48"/>
                  </a:moveTo>
                  <a:cubicBezTo>
                    <a:pt x="263" y="46"/>
                    <a:pt x="255" y="46"/>
                    <a:pt x="255" y="46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3" y="0"/>
                    <a:pt x="73" y="0"/>
                  </a:cubicBezTo>
                  <a:cubicBezTo>
                    <a:pt x="59" y="0"/>
                    <a:pt x="37" y="0"/>
                    <a:pt x="23" y="0"/>
                  </a:cubicBezTo>
                  <a:cubicBezTo>
                    <a:pt x="0" y="0"/>
                    <a:pt x="2" y="25"/>
                    <a:pt x="2" y="25"/>
                  </a:cubicBezTo>
                  <a:cubicBezTo>
                    <a:pt x="2" y="25"/>
                    <a:pt x="2" y="30"/>
                    <a:pt x="2" y="38"/>
                  </a:cubicBezTo>
                  <a:cubicBezTo>
                    <a:pt x="52" y="53"/>
                    <a:pt x="89" y="100"/>
                    <a:pt x="89" y="155"/>
                  </a:cubicBezTo>
                  <a:cubicBezTo>
                    <a:pt x="89" y="182"/>
                    <a:pt x="80" y="206"/>
                    <a:pt x="66" y="226"/>
                  </a:cubicBezTo>
                  <a:cubicBezTo>
                    <a:pt x="96" y="226"/>
                    <a:pt x="96" y="226"/>
                    <a:pt x="96" y="226"/>
                  </a:cubicBezTo>
                  <a:cubicBezTo>
                    <a:pt x="96" y="226"/>
                    <a:pt x="219" y="226"/>
                    <a:pt x="255" y="226"/>
                  </a:cubicBezTo>
                  <a:cubicBezTo>
                    <a:pt x="292" y="226"/>
                    <a:pt x="293" y="201"/>
                    <a:pt x="293" y="201"/>
                  </a:cubicBezTo>
                  <a:cubicBezTo>
                    <a:pt x="293" y="74"/>
                    <a:pt x="293" y="74"/>
                    <a:pt x="293" y="74"/>
                  </a:cubicBezTo>
                  <a:cubicBezTo>
                    <a:pt x="293" y="58"/>
                    <a:pt x="282" y="51"/>
                    <a:pt x="27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Freeform 15"/>
            <p:cNvSpPr>
              <a:spLocks noEditPoints="1"/>
            </p:cNvSpPr>
            <p:nvPr/>
          </p:nvSpPr>
          <p:spPr bwMode="auto">
            <a:xfrm>
              <a:off x="4534004" y="3997027"/>
              <a:ext cx="339001" cy="188975"/>
            </a:xfrm>
            <a:custGeom>
              <a:avLst/>
              <a:gdLst>
                <a:gd name="T0" fmla="*/ 83 w 470"/>
                <a:gd name="T1" fmla="*/ 262 h 262"/>
                <a:gd name="T2" fmla="*/ 397 w 470"/>
                <a:gd name="T3" fmla="*/ 262 h 262"/>
                <a:gd name="T4" fmla="*/ 470 w 470"/>
                <a:gd name="T5" fmla="*/ 262 h 262"/>
                <a:gd name="T6" fmla="*/ 470 w 470"/>
                <a:gd name="T7" fmla="*/ 0 h 262"/>
                <a:gd name="T8" fmla="*/ 0 w 470"/>
                <a:gd name="T9" fmla="*/ 0 h 262"/>
                <a:gd name="T10" fmla="*/ 0 w 470"/>
                <a:gd name="T11" fmla="*/ 158 h 262"/>
                <a:gd name="T12" fmla="*/ 83 w 470"/>
                <a:gd name="T13" fmla="*/ 158 h 262"/>
                <a:gd name="T14" fmla="*/ 83 w 470"/>
                <a:gd name="T15" fmla="*/ 262 h 262"/>
                <a:gd name="T16" fmla="*/ 123 w 470"/>
                <a:gd name="T17" fmla="*/ 83 h 262"/>
                <a:gd name="T18" fmla="*/ 362 w 470"/>
                <a:gd name="T19" fmla="*/ 83 h 262"/>
                <a:gd name="T20" fmla="*/ 362 w 470"/>
                <a:gd name="T21" fmla="*/ 102 h 262"/>
                <a:gd name="T22" fmla="*/ 123 w 470"/>
                <a:gd name="T23" fmla="*/ 102 h 262"/>
                <a:gd name="T24" fmla="*/ 123 w 470"/>
                <a:gd name="T25" fmla="*/ 83 h 262"/>
                <a:gd name="T26" fmla="*/ 121 w 470"/>
                <a:gd name="T27" fmla="*/ 140 h 262"/>
                <a:gd name="T28" fmla="*/ 362 w 470"/>
                <a:gd name="T29" fmla="*/ 140 h 262"/>
                <a:gd name="T30" fmla="*/ 362 w 470"/>
                <a:gd name="T31" fmla="*/ 158 h 262"/>
                <a:gd name="T32" fmla="*/ 121 w 470"/>
                <a:gd name="T33" fmla="*/ 158 h 262"/>
                <a:gd name="T34" fmla="*/ 121 w 470"/>
                <a:gd name="T35" fmla="*/ 140 h 262"/>
                <a:gd name="T36" fmla="*/ 121 w 470"/>
                <a:gd name="T37" fmla="*/ 196 h 262"/>
                <a:gd name="T38" fmla="*/ 362 w 470"/>
                <a:gd name="T39" fmla="*/ 196 h 262"/>
                <a:gd name="T40" fmla="*/ 362 w 470"/>
                <a:gd name="T41" fmla="*/ 215 h 262"/>
                <a:gd name="T42" fmla="*/ 121 w 470"/>
                <a:gd name="T43" fmla="*/ 215 h 262"/>
                <a:gd name="T44" fmla="*/ 121 w 470"/>
                <a:gd name="T45" fmla="*/ 19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0" h="262">
                  <a:moveTo>
                    <a:pt x="83" y="262"/>
                  </a:moveTo>
                  <a:lnTo>
                    <a:pt x="397" y="262"/>
                  </a:lnTo>
                  <a:lnTo>
                    <a:pt x="470" y="262"/>
                  </a:lnTo>
                  <a:lnTo>
                    <a:pt x="470" y="0"/>
                  </a:lnTo>
                  <a:lnTo>
                    <a:pt x="0" y="0"/>
                  </a:lnTo>
                  <a:lnTo>
                    <a:pt x="0" y="158"/>
                  </a:lnTo>
                  <a:lnTo>
                    <a:pt x="83" y="158"/>
                  </a:lnTo>
                  <a:lnTo>
                    <a:pt x="83" y="262"/>
                  </a:lnTo>
                  <a:close/>
                  <a:moveTo>
                    <a:pt x="123" y="83"/>
                  </a:moveTo>
                  <a:lnTo>
                    <a:pt x="362" y="83"/>
                  </a:lnTo>
                  <a:lnTo>
                    <a:pt x="362" y="102"/>
                  </a:lnTo>
                  <a:lnTo>
                    <a:pt x="123" y="102"/>
                  </a:lnTo>
                  <a:lnTo>
                    <a:pt x="123" y="83"/>
                  </a:lnTo>
                  <a:close/>
                  <a:moveTo>
                    <a:pt x="121" y="140"/>
                  </a:moveTo>
                  <a:lnTo>
                    <a:pt x="362" y="140"/>
                  </a:lnTo>
                  <a:lnTo>
                    <a:pt x="362" y="158"/>
                  </a:lnTo>
                  <a:lnTo>
                    <a:pt x="121" y="158"/>
                  </a:lnTo>
                  <a:lnTo>
                    <a:pt x="121" y="140"/>
                  </a:lnTo>
                  <a:close/>
                  <a:moveTo>
                    <a:pt x="121" y="196"/>
                  </a:moveTo>
                  <a:lnTo>
                    <a:pt x="362" y="196"/>
                  </a:lnTo>
                  <a:lnTo>
                    <a:pt x="362" y="215"/>
                  </a:lnTo>
                  <a:lnTo>
                    <a:pt x="121" y="215"/>
                  </a:lnTo>
                  <a:lnTo>
                    <a:pt x="121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3" name="Freeform 16"/>
            <p:cNvSpPr>
              <a:spLocks noEditPoints="1"/>
            </p:cNvSpPr>
            <p:nvPr/>
          </p:nvSpPr>
          <p:spPr bwMode="auto">
            <a:xfrm>
              <a:off x="4172643" y="4213411"/>
              <a:ext cx="361361" cy="361361"/>
            </a:xfrm>
            <a:custGeom>
              <a:avLst/>
              <a:gdLst>
                <a:gd name="T0" fmla="*/ 141 w 212"/>
                <a:gd name="T1" fmla="*/ 6 h 212"/>
                <a:gd name="T2" fmla="*/ 106 w 212"/>
                <a:gd name="T3" fmla="*/ 0 h 212"/>
                <a:gd name="T4" fmla="*/ 0 w 212"/>
                <a:gd name="T5" fmla="*/ 106 h 212"/>
                <a:gd name="T6" fmla="*/ 106 w 212"/>
                <a:gd name="T7" fmla="*/ 212 h 212"/>
                <a:gd name="T8" fmla="*/ 185 w 212"/>
                <a:gd name="T9" fmla="*/ 177 h 212"/>
                <a:gd name="T10" fmla="*/ 212 w 212"/>
                <a:gd name="T11" fmla="*/ 106 h 212"/>
                <a:gd name="T12" fmla="*/ 141 w 212"/>
                <a:gd name="T13" fmla="*/ 6 h 212"/>
                <a:gd name="T14" fmla="*/ 106 w 212"/>
                <a:gd name="T15" fmla="*/ 178 h 212"/>
                <a:gd name="T16" fmla="*/ 34 w 212"/>
                <a:gd name="T17" fmla="*/ 106 h 212"/>
                <a:gd name="T18" fmla="*/ 106 w 212"/>
                <a:gd name="T19" fmla="*/ 34 h 212"/>
                <a:gd name="T20" fmla="*/ 141 w 212"/>
                <a:gd name="T21" fmla="*/ 43 h 212"/>
                <a:gd name="T22" fmla="*/ 178 w 212"/>
                <a:gd name="T23" fmla="*/ 106 h 212"/>
                <a:gd name="T24" fmla="*/ 147 w 212"/>
                <a:gd name="T25" fmla="*/ 165 h 212"/>
                <a:gd name="T26" fmla="*/ 106 w 212"/>
                <a:gd name="T27" fmla="*/ 17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2" h="212">
                  <a:moveTo>
                    <a:pt x="141" y="6"/>
                  </a:moveTo>
                  <a:cubicBezTo>
                    <a:pt x="130" y="2"/>
                    <a:pt x="118" y="0"/>
                    <a:pt x="106" y="0"/>
                  </a:cubicBezTo>
                  <a:cubicBezTo>
                    <a:pt x="47" y="0"/>
                    <a:pt x="0" y="47"/>
                    <a:pt x="0" y="106"/>
                  </a:cubicBezTo>
                  <a:cubicBezTo>
                    <a:pt x="0" y="165"/>
                    <a:pt x="47" y="212"/>
                    <a:pt x="106" y="212"/>
                  </a:cubicBezTo>
                  <a:cubicBezTo>
                    <a:pt x="137" y="212"/>
                    <a:pt x="165" y="199"/>
                    <a:pt x="185" y="177"/>
                  </a:cubicBezTo>
                  <a:cubicBezTo>
                    <a:pt x="202" y="159"/>
                    <a:pt x="212" y="133"/>
                    <a:pt x="212" y="106"/>
                  </a:cubicBezTo>
                  <a:cubicBezTo>
                    <a:pt x="212" y="60"/>
                    <a:pt x="182" y="20"/>
                    <a:pt x="141" y="6"/>
                  </a:cubicBezTo>
                  <a:close/>
                  <a:moveTo>
                    <a:pt x="106" y="178"/>
                  </a:moveTo>
                  <a:cubicBezTo>
                    <a:pt x="66" y="178"/>
                    <a:pt x="34" y="146"/>
                    <a:pt x="34" y="106"/>
                  </a:cubicBezTo>
                  <a:cubicBezTo>
                    <a:pt x="34" y="66"/>
                    <a:pt x="66" y="34"/>
                    <a:pt x="106" y="34"/>
                  </a:cubicBezTo>
                  <a:cubicBezTo>
                    <a:pt x="119" y="34"/>
                    <a:pt x="131" y="38"/>
                    <a:pt x="141" y="43"/>
                  </a:cubicBezTo>
                  <a:cubicBezTo>
                    <a:pt x="163" y="56"/>
                    <a:pt x="178" y="79"/>
                    <a:pt x="178" y="106"/>
                  </a:cubicBezTo>
                  <a:cubicBezTo>
                    <a:pt x="178" y="130"/>
                    <a:pt x="166" y="152"/>
                    <a:pt x="147" y="165"/>
                  </a:cubicBezTo>
                  <a:cubicBezTo>
                    <a:pt x="136" y="173"/>
                    <a:pt x="121" y="178"/>
                    <a:pt x="106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4" name="Freeform 17"/>
            <p:cNvSpPr>
              <a:spLocks/>
            </p:cNvSpPr>
            <p:nvPr/>
          </p:nvSpPr>
          <p:spPr bwMode="auto">
            <a:xfrm>
              <a:off x="4288769" y="4324488"/>
              <a:ext cx="83668" cy="102422"/>
            </a:xfrm>
            <a:custGeom>
              <a:avLst/>
              <a:gdLst>
                <a:gd name="T0" fmla="*/ 45 w 49"/>
                <a:gd name="T1" fmla="*/ 0 h 60"/>
                <a:gd name="T2" fmla="*/ 41 w 49"/>
                <a:gd name="T3" fmla="*/ 3 h 60"/>
                <a:gd name="T4" fmla="*/ 41 w 49"/>
                <a:gd name="T5" fmla="*/ 41 h 60"/>
                <a:gd name="T6" fmla="*/ 3 w 49"/>
                <a:gd name="T7" fmla="*/ 52 h 60"/>
                <a:gd name="T8" fmla="*/ 0 w 49"/>
                <a:gd name="T9" fmla="*/ 55 h 60"/>
                <a:gd name="T10" fmla="*/ 1 w 49"/>
                <a:gd name="T11" fmla="*/ 57 h 60"/>
                <a:gd name="T12" fmla="*/ 5 w 49"/>
                <a:gd name="T13" fmla="*/ 60 h 60"/>
                <a:gd name="T14" fmla="*/ 43 w 49"/>
                <a:gd name="T15" fmla="*/ 50 h 60"/>
                <a:gd name="T16" fmla="*/ 47 w 49"/>
                <a:gd name="T17" fmla="*/ 49 h 60"/>
                <a:gd name="T18" fmla="*/ 49 w 49"/>
                <a:gd name="T19" fmla="*/ 45 h 60"/>
                <a:gd name="T20" fmla="*/ 49 w 49"/>
                <a:gd name="T21" fmla="*/ 3 h 60"/>
                <a:gd name="T22" fmla="*/ 48 w 49"/>
                <a:gd name="T23" fmla="*/ 1 h 60"/>
                <a:gd name="T24" fmla="*/ 45 w 49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60">
                  <a:moveTo>
                    <a:pt x="45" y="0"/>
                  </a:moveTo>
                  <a:cubicBezTo>
                    <a:pt x="43" y="0"/>
                    <a:pt x="41" y="1"/>
                    <a:pt x="41" y="3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1" y="52"/>
                    <a:pt x="0" y="53"/>
                    <a:pt x="0" y="55"/>
                  </a:cubicBezTo>
                  <a:cubicBezTo>
                    <a:pt x="0" y="56"/>
                    <a:pt x="0" y="56"/>
                    <a:pt x="1" y="57"/>
                  </a:cubicBezTo>
                  <a:cubicBezTo>
                    <a:pt x="1" y="59"/>
                    <a:pt x="3" y="60"/>
                    <a:pt x="5" y="6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9" y="48"/>
                    <a:pt x="49" y="47"/>
                    <a:pt x="49" y="45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7" y="0"/>
                    <a:pt x="46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28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016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9493" y="1553130"/>
            <a:ext cx="3944307" cy="741839"/>
          </a:xfrm>
        </p:spPr>
        <p:txBody>
          <a:bodyPr/>
          <a:lstStyle/>
          <a:p>
            <a:r>
              <a:rPr lang="en-US" altLang="zh-CN" sz="2400" dirty="0" smtClean="0"/>
              <a:t>PART 01: </a:t>
            </a:r>
            <a:r>
              <a:rPr lang="zh-CN" altLang="en-US" sz="2400" dirty="0" smtClean="0"/>
              <a:t>课题需求分析</a:t>
            </a:r>
            <a:endParaRPr lang="zh-CN" altLang="en-US" sz="2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00672" y="1456877"/>
            <a:ext cx="3876675" cy="2132479"/>
          </a:xfrm>
        </p:spPr>
        <p:txBody>
          <a:bodyPr/>
          <a:lstStyle/>
          <a:p>
            <a:r>
              <a:rPr lang="zh-CN" altLang="en-US" sz="1800" dirty="0" smtClean="0"/>
              <a:t>课题背景及内容</a:t>
            </a:r>
            <a:endParaRPr lang="en-US" altLang="zh-CN" sz="1800" dirty="0" smtClean="0"/>
          </a:p>
          <a:p>
            <a:r>
              <a:rPr lang="zh-CN" altLang="en-US" sz="1800" dirty="0" smtClean="0"/>
              <a:t>课题内容分析</a:t>
            </a:r>
            <a:endParaRPr lang="en-US" altLang="zh-CN" sz="1800" dirty="0" smtClean="0"/>
          </a:p>
          <a:p>
            <a:r>
              <a:rPr lang="zh-CN" altLang="en-US" sz="1800" dirty="0" smtClean="0"/>
              <a:t>冗余对象分析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4761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1526511" y="1266962"/>
            <a:ext cx="1526758" cy="3162287"/>
          </a:xfrm>
          <a:custGeom>
            <a:avLst/>
            <a:gdLst>
              <a:gd name="connsiteX0" fmla="*/ 0 w 2468160"/>
              <a:gd name="connsiteY0" fmla="*/ 0 h 4937688"/>
              <a:gd name="connsiteX1" fmla="*/ 251709 w 2468160"/>
              <a:gd name="connsiteY1" fmla="*/ 12711 h 4937688"/>
              <a:gd name="connsiteX2" fmla="*/ 2468160 w 2468160"/>
              <a:gd name="connsiteY2" fmla="*/ 2468844 h 4937688"/>
              <a:gd name="connsiteX3" fmla="*/ 251709 w 2468160"/>
              <a:gd name="connsiteY3" fmla="*/ 4924978 h 4937688"/>
              <a:gd name="connsiteX4" fmla="*/ 0 w 2468160"/>
              <a:gd name="connsiteY4" fmla="*/ 4937688 h 4937688"/>
              <a:gd name="connsiteX5" fmla="*/ 0 w 2468160"/>
              <a:gd name="connsiteY5" fmla="*/ 4688120 h 4937688"/>
              <a:gd name="connsiteX6" fmla="*/ 226192 w 2468160"/>
              <a:gd name="connsiteY6" fmla="*/ 4676698 h 4937688"/>
              <a:gd name="connsiteX7" fmla="*/ 2218592 w 2468160"/>
              <a:gd name="connsiteY7" fmla="*/ 2468844 h 4937688"/>
              <a:gd name="connsiteX8" fmla="*/ 226192 w 2468160"/>
              <a:gd name="connsiteY8" fmla="*/ 260990 h 4937688"/>
              <a:gd name="connsiteX9" fmla="*/ 0 w 2468160"/>
              <a:gd name="connsiteY9" fmla="*/ 249569 h 493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8160" h="4937688">
                <a:moveTo>
                  <a:pt x="0" y="0"/>
                </a:moveTo>
                <a:lnTo>
                  <a:pt x="251709" y="12711"/>
                </a:lnTo>
                <a:cubicBezTo>
                  <a:pt x="1496657" y="139142"/>
                  <a:pt x="2468160" y="1190539"/>
                  <a:pt x="2468160" y="2468844"/>
                </a:cubicBezTo>
                <a:cubicBezTo>
                  <a:pt x="2468160" y="3747149"/>
                  <a:pt x="1496657" y="4798546"/>
                  <a:pt x="251709" y="4924978"/>
                </a:cubicBezTo>
                <a:lnTo>
                  <a:pt x="0" y="4937688"/>
                </a:lnTo>
                <a:lnTo>
                  <a:pt x="0" y="4688120"/>
                </a:lnTo>
                <a:lnTo>
                  <a:pt x="226192" y="4676698"/>
                </a:lnTo>
                <a:cubicBezTo>
                  <a:pt x="1345293" y="4563047"/>
                  <a:pt x="2218592" y="3617931"/>
                  <a:pt x="2218592" y="2468844"/>
                </a:cubicBezTo>
                <a:cubicBezTo>
                  <a:pt x="2218592" y="1319758"/>
                  <a:pt x="1345293" y="374641"/>
                  <a:pt x="226192" y="260990"/>
                </a:cubicBezTo>
                <a:lnTo>
                  <a:pt x="0" y="249569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innerShdw blurRad="76200" dist="381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021591" y="1266962"/>
            <a:ext cx="2593999" cy="83718"/>
            <a:chOff x="3904783" y="1674310"/>
            <a:chExt cx="3519256" cy="109703"/>
          </a:xfrm>
        </p:grpSpPr>
        <p:cxnSp>
          <p:nvCxnSpPr>
            <p:cNvPr id="43" name="直接连接符 42"/>
            <p:cNvCxnSpPr/>
            <p:nvPr/>
          </p:nvCxnSpPr>
          <p:spPr>
            <a:xfrm flipV="1">
              <a:off x="3904783" y="1718973"/>
              <a:ext cx="3402797" cy="10188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ysDot"/>
              <a:miter lim="800000"/>
            </a:ln>
            <a:effectLst/>
          </p:spPr>
        </p:cxnSp>
        <p:sp>
          <p:nvSpPr>
            <p:cNvPr id="44" name="椭圆 43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246730" y="2807907"/>
            <a:ext cx="1574514" cy="83718"/>
            <a:chOff x="5287909" y="1674310"/>
            <a:chExt cx="2136130" cy="109703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5287909" y="1718973"/>
              <a:ext cx="2019671" cy="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ysDot"/>
              <a:miter lim="800000"/>
            </a:ln>
            <a:effectLst/>
          </p:spPr>
        </p:cxnSp>
        <p:sp>
          <p:nvSpPr>
            <p:cNvPr id="42" name="椭圆 41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470172" y="1025255"/>
            <a:ext cx="604378" cy="554576"/>
            <a:chOff x="3295850" y="2263220"/>
            <a:chExt cx="2643765" cy="2343151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 rot="10800000">
              <a:off x="3295850" y="2263220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203200" dist="63500" dir="2700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9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152400" dist="38100" dir="2700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" name="Freeform 5"/>
          <p:cNvSpPr>
            <a:spLocks/>
          </p:cNvSpPr>
          <p:nvPr/>
        </p:nvSpPr>
        <p:spPr bwMode="auto">
          <a:xfrm rot="10800000">
            <a:off x="806821" y="2093451"/>
            <a:ext cx="1579164" cy="14490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ysClr val="window" lastClr="FFFFFF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ysClr val="window" lastClr="FFFFFF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48853" y="1110674"/>
            <a:ext cx="645910" cy="39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4ACBD6"/>
                </a:solidFill>
                <a:effectLst/>
                <a:uLnTx/>
                <a:uFillTx/>
                <a:latin typeface="Impact" panose="020B0806030902050204" pitchFamily="34" charset="0"/>
              </a:rPr>
              <a:t>01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4ACBD6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42352" y="2545695"/>
            <a:ext cx="604378" cy="554576"/>
            <a:chOff x="3295850" y="2263222"/>
            <a:chExt cx="2643765" cy="2343151"/>
          </a:xfrm>
        </p:grpSpPr>
        <p:sp>
          <p:nvSpPr>
            <p:cNvPr id="37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203200" dist="63500" dir="2700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152400" dist="38100" dir="2700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621586" y="2618326"/>
            <a:ext cx="645910" cy="39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4ACBD6"/>
                </a:solidFill>
                <a:effectLst/>
                <a:uLnTx/>
                <a:uFillTx/>
                <a:latin typeface="Impact" panose="020B0806030902050204" pitchFamily="34" charset="0"/>
              </a:rPr>
              <a:t>02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4ACBD6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470172" y="3934922"/>
            <a:ext cx="604378" cy="554576"/>
            <a:chOff x="3295850" y="2263222"/>
            <a:chExt cx="2643765" cy="2343151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203200" dist="63500" dir="2700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152400" dist="38100" dir="2700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449406" y="4022661"/>
            <a:ext cx="645910" cy="39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4ACBD6"/>
                </a:solidFill>
                <a:effectLst/>
                <a:uLnTx/>
                <a:uFillTx/>
                <a:latin typeface="Impact" panose="020B0806030902050204" pitchFamily="34" charset="0"/>
              </a:rPr>
              <a:t>03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4ACBD6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86048" y="258713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需求展示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836199" y="2419831"/>
            <a:ext cx="3393343" cy="1248706"/>
            <a:chOff x="7075182" y="1628001"/>
            <a:chExt cx="3906874" cy="1636292"/>
          </a:xfrm>
        </p:grpSpPr>
        <p:sp>
          <p:nvSpPr>
            <p:cNvPr id="33" name="矩形 32"/>
            <p:cNvSpPr/>
            <p:nvPr/>
          </p:nvSpPr>
          <p:spPr>
            <a:xfrm>
              <a:off x="7075562" y="1628001"/>
              <a:ext cx="1275674" cy="4839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课题内容</a:t>
              </a:r>
              <a:endParaRPr lang="zh-CN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7"/>
            <p:cNvSpPr>
              <a:spLocks noChangeArrowheads="1"/>
            </p:cNvSpPr>
            <p:nvPr/>
          </p:nvSpPr>
          <p:spPr bwMode="auto">
            <a:xfrm>
              <a:off x="7075182" y="2017906"/>
              <a:ext cx="3906874" cy="124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实现一个独立的工具，可以对不论新旧的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UI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代码进行更进一步的代码冗余清除，清除内容包括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CSS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、多余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文案以及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JS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。开发者可以根据需求去配置所需清除内容。清除完成后生成一份报告提供开发者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检查。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836199" y="3873119"/>
            <a:ext cx="3423581" cy="644829"/>
            <a:chOff x="7091339" y="1744868"/>
            <a:chExt cx="4644743" cy="844977"/>
          </a:xfrm>
        </p:grpSpPr>
        <p:sp>
          <p:nvSpPr>
            <p:cNvPr id="31" name="矩形 30"/>
            <p:cNvSpPr/>
            <p:nvPr/>
          </p:nvSpPr>
          <p:spPr>
            <a:xfrm>
              <a:off x="7091339" y="1744868"/>
              <a:ext cx="1503207" cy="4839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指标要求</a:t>
              </a:r>
              <a:endParaRPr lang="zh-CN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7"/>
            <p:cNvSpPr>
              <a:spLocks noChangeArrowheads="1"/>
            </p:cNvSpPr>
            <p:nvPr/>
          </p:nvSpPr>
          <p:spPr bwMode="auto">
            <a:xfrm>
              <a:off x="7091786" y="2208552"/>
              <a:ext cx="4644296" cy="3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实现相应工具，并且可以验证工具无误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085320" y="4172935"/>
            <a:ext cx="2593999" cy="83718"/>
            <a:chOff x="3904783" y="1674310"/>
            <a:chExt cx="3519256" cy="109703"/>
          </a:xfrm>
        </p:grpSpPr>
        <p:cxnSp>
          <p:nvCxnSpPr>
            <p:cNvPr id="29" name="直接连接符 28"/>
            <p:cNvCxnSpPr/>
            <p:nvPr/>
          </p:nvCxnSpPr>
          <p:spPr>
            <a:xfrm flipV="1">
              <a:off x="3904783" y="1718973"/>
              <a:ext cx="3402797" cy="10188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ysDot"/>
              <a:miter lim="800000"/>
            </a:ln>
            <a:effectLst/>
          </p:spPr>
        </p:cxnSp>
        <p:sp>
          <p:nvSpPr>
            <p:cNvPr id="30" name="椭圆 29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821245" y="872771"/>
            <a:ext cx="3393343" cy="1688827"/>
            <a:chOff x="7075182" y="1628001"/>
            <a:chExt cx="3906874" cy="2213021"/>
          </a:xfrm>
        </p:grpSpPr>
        <p:sp>
          <p:nvSpPr>
            <p:cNvPr id="27" name="矩形 26"/>
            <p:cNvSpPr/>
            <p:nvPr/>
          </p:nvSpPr>
          <p:spPr>
            <a:xfrm>
              <a:off x="7075562" y="1628001"/>
              <a:ext cx="1275674" cy="4839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课题背景</a:t>
              </a:r>
              <a:endParaRPr lang="zh-CN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7"/>
            <p:cNvSpPr>
              <a:spLocks noChangeArrowheads="1"/>
            </p:cNvSpPr>
            <p:nvPr/>
          </p:nvSpPr>
          <p:spPr bwMode="auto">
            <a:xfrm>
              <a:off x="7075182" y="2017906"/>
              <a:ext cx="3906874" cy="1823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目前维护的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UI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代码时间跨度大，机型功能类似，会有很多代码直接在复用基础上添加功能，导致过多冗余，造成页面加载慢。并且各套代码使用不同构建，在原先基础上做修改过于繁杂。故而需要提供一个独立的工具可以供每套代码做精简工作。</a:t>
              </a: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5322" y="64351"/>
            <a:ext cx="6864824" cy="815331"/>
            <a:chOff x="0" y="48256"/>
            <a:chExt cx="6864824" cy="815331"/>
          </a:xfrm>
        </p:grpSpPr>
        <p:sp>
          <p:nvSpPr>
            <p:cNvPr id="11" name="文本框 10"/>
            <p:cNvSpPr txBox="1"/>
            <p:nvPr/>
          </p:nvSpPr>
          <p:spPr>
            <a:xfrm>
              <a:off x="981470" y="297292"/>
              <a:ext cx="26714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课题背景及内容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组合 57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59" name="组合 58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63" name="六边形 62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64" name="六边形 63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60" name="组合 59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61" name="六边形 60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62" name="六边形 61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439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88106" y="1375703"/>
            <a:ext cx="2471354" cy="3008506"/>
          </a:xfrm>
        </p:spPr>
        <p:txBody>
          <a:bodyPr/>
          <a:lstStyle/>
          <a:p>
            <a:r>
              <a:rPr lang="zh-CN" altLang="en-US" sz="1800" dirty="0" smtClean="0"/>
              <a:t>对象分析</a:t>
            </a:r>
            <a:endParaRPr lang="en-US" altLang="zh-CN" sz="1800" dirty="0" smtClean="0"/>
          </a:p>
          <a:p>
            <a:r>
              <a:rPr lang="zh-CN" altLang="en-US" sz="1400" dirty="0" smtClean="0"/>
              <a:t>根据对课题内容和实验项目的分析</a:t>
            </a:r>
            <a:r>
              <a:rPr lang="en-US" altLang="zh-CN" sz="1400" dirty="0"/>
              <a:t>,</a:t>
            </a:r>
            <a:r>
              <a:rPr lang="zh-CN" altLang="en-US" sz="1400" dirty="0"/>
              <a:t>进行冗余消除的代码主要为</a:t>
            </a:r>
            <a:r>
              <a:rPr lang="en-US" altLang="zh-CN" sz="1400" dirty="0"/>
              <a:t>SU</a:t>
            </a:r>
            <a:r>
              <a:rPr lang="zh-CN" altLang="en-US" sz="1400" dirty="0"/>
              <a:t>框架的项目但</a:t>
            </a:r>
            <a:r>
              <a:rPr lang="en-US" altLang="zh-CN" sz="1400" dirty="0"/>
              <a:t>SU1.0</a:t>
            </a:r>
            <a:r>
              <a:rPr lang="zh-CN" altLang="en-US" sz="1400" dirty="0"/>
              <a:t>框架和</a:t>
            </a:r>
            <a:r>
              <a:rPr lang="en-US" altLang="zh-CN" sz="1400" dirty="0"/>
              <a:t>SU2.0</a:t>
            </a:r>
            <a:r>
              <a:rPr lang="zh-CN" altLang="en-US" sz="1400" dirty="0"/>
              <a:t>框架组织结构不同</a:t>
            </a:r>
            <a:r>
              <a:rPr lang="en-US" altLang="zh-CN" sz="1400" dirty="0"/>
              <a:t>,</a:t>
            </a:r>
            <a:r>
              <a:rPr lang="zh-CN" altLang="en-US" sz="1400" dirty="0"/>
              <a:t>所以需要区分清除。根据课题内容</a:t>
            </a:r>
            <a:r>
              <a:rPr lang="en-US" altLang="zh-CN" sz="1400" dirty="0"/>
              <a:t>,</a:t>
            </a:r>
            <a:r>
              <a:rPr lang="zh-CN" altLang="en-US" sz="1400" dirty="0"/>
              <a:t>清除冗余的内容包括</a:t>
            </a:r>
            <a:r>
              <a:rPr lang="en-US" altLang="zh-CN" sz="1400" dirty="0"/>
              <a:t>JS,CSS</a:t>
            </a:r>
            <a:r>
              <a:rPr lang="zh-CN" altLang="en-US" sz="1400" dirty="0"/>
              <a:t>和文案。因此</a:t>
            </a:r>
            <a:r>
              <a:rPr lang="en-US" altLang="zh-CN" sz="1400" dirty="0"/>
              <a:t>,</a:t>
            </a:r>
            <a:r>
              <a:rPr lang="zh-CN" altLang="en-US" sz="1400" dirty="0"/>
              <a:t>冗余清除对象为</a:t>
            </a:r>
            <a:r>
              <a:rPr lang="en-US" altLang="zh-CN" sz="1400" dirty="0"/>
              <a:t>SU1.0</a:t>
            </a:r>
            <a:r>
              <a:rPr lang="zh-CN" altLang="en-US" sz="1400" dirty="0"/>
              <a:t>和</a:t>
            </a:r>
            <a:r>
              <a:rPr lang="en-US" altLang="zh-CN" sz="1400" dirty="0"/>
              <a:t>2.0</a:t>
            </a:r>
            <a:r>
              <a:rPr lang="zh-CN" altLang="en-US" sz="1400" dirty="0"/>
              <a:t>项目中的</a:t>
            </a:r>
            <a:r>
              <a:rPr lang="en-US" altLang="zh-CN" sz="1400" dirty="0"/>
              <a:t>JS,CSS</a:t>
            </a:r>
            <a:r>
              <a:rPr lang="zh-CN" altLang="en-US" sz="1400" dirty="0"/>
              <a:t>和文案</a:t>
            </a:r>
            <a:r>
              <a:rPr lang="zh-CN" altLang="en-US" sz="1400" dirty="0" smtClean="0"/>
              <a:t>。</a:t>
            </a:r>
            <a:endParaRPr lang="zh-CN" altLang="en-US" sz="1400" dirty="0"/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6228146" y="1375703"/>
            <a:ext cx="2471354" cy="300850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457200" rtl="0" eaLnBrk="1" latinLnBrk="0" hangingPunct="1">
              <a:spcBef>
                <a:spcPts val="800"/>
              </a:spcBef>
              <a:buSzPct val="100000"/>
              <a:buFont typeface="Lucida Grande"/>
              <a:buChar char="-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457200" rtl="0" eaLnBrk="1" latinLnBrk="0" hangingPunct="1">
              <a:spcBef>
                <a:spcPts val="800"/>
              </a:spcBef>
              <a:buFont typeface="Lucida Grande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182880" algn="l" defTabSz="457200" rtl="0" eaLnBrk="1" latinLnBrk="0" hangingPunct="1">
              <a:spcBef>
                <a:spcPts val="800"/>
              </a:spcBef>
              <a:buFont typeface="Lucida Grande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16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040" indent="-182880" algn="l" defTabSz="457200" rtl="0" eaLnBrk="1" latinLnBrk="0" hangingPunct="1">
              <a:spcBef>
                <a:spcPts val="800"/>
              </a:spcBef>
              <a:buFont typeface="Lucida Grande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可行性分析</a:t>
            </a:r>
          </a:p>
          <a:p>
            <a:r>
              <a:rPr lang="zh-CN" altLang="en-US" sz="1400" dirty="0"/>
              <a:t>虽然每个项目内容不同，项目间具有差异性，但是</a:t>
            </a:r>
            <a:r>
              <a:rPr lang="en-US" altLang="zh-CN" sz="1400" dirty="0"/>
              <a:t>SU</a:t>
            </a:r>
            <a:r>
              <a:rPr lang="zh-CN" altLang="en-US" sz="1400" dirty="0"/>
              <a:t>框架的使用方法是较为固定的，因此以</a:t>
            </a:r>
            <a:r>
              <a:rPr lang="en-US" altLang="zh-CN" sz="1400" dirty="0"/>
              <a:t>SU</a:t>
            </a:r>
            <a:r>
              <a:rPr lang="zh-CN" altLang="en-US" sz="1400" dirty="0"/>
              <a:t>框架为核心搭建的项目在冗余清理方面大同小异，再搭配自定义配置项，可以对大多数项目进行冗余清理而不影响项目的稳定性。</a:t>
            </a:r>
          </a:p>
          <a:p>
            <a:r>
              <a:rPr lang="zh-CN" altLang="en-US" sz="1400" dirty="0"/>
              <a:t>综上，该课题是可行的</a:t>
            </a:r>
            <a:r>
              <a:rPr lang="zh-CN" altLang="en-US" sz="1400" dirty="0" smtClean="0"/>
              <a:t>。</a:t>
            </a:r>
            <a:endParaRPr lang="zh-CN" altLang="en-US" sz="1400" dirty="0"/>
          </a:p>
        </p:txBody>
      </p:sp>
      <p:sp>
        <p:nvSpPr>
          <p:cNvPr id="6" name="文本占位符 1"/>
          <p:cNvSpPr txBox="1">
            <a:spLocks/>
          </p:cNvSpPr>
          <p:nvPr/>
        </p:nvSpPr>
        <p:spPr>
          <a:xfrm>
            <a:off x="3406008" y="1375703"/>
            <a:ext cx="2471354" cy="300850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457200" rtl="0" eaLnBrk="1" latinLnBrk="0" hangingPunct="1">
              <a:spcBef>
                <a:spcPts val="800"/>
              </a:spcBef>
              <a:buSzPct val="100000"/>
              <a:buFont typeface="Lucida Grande"/>
              <a:buChar char="-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457200" rtl="0" eaLnBrk="1" latinLnBrk="0" hangingPunct="1">
              <a:spcBef>
                <a:spcPts val="800"/>
              </a:spcBef>
              <a:buFont typeface="Lucida Grande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182880" algn="l" defTabSz="457200" rtl="0" eaLnBrk="1" latinLnBrk="0" hangingPunct="1">
              <a:spcBef>
                <a:spcPts val="800"/>
              </a:spcBef>
              <a:buFont typeface="Lucida Grande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16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040" indent="-182880" algn="l" defTabSz="457200" rtl="0" eaLnBrk="1" latinLnBrk="0" hangingPunct="1">
              <a:spcBef>
                <a:spcPts val="800"/>
              </a:spcBef>
              <a:buFont typeface="Lucida Grande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自定义配置项分析</a:t>
            </a:r>
          </a:p>
          <a:p>
            <a:r>
              <a:rPr lang="zh-CN" altLang="en-US" sz="1400" dirty="0"/>
              <a:t>每一个项目的具体情况不同，需要清除的内容就不同，所以</a:t>
            </a:r>
            <a:r>
              <a:rPr lang="en-US" altLang="zh-CN" sz="1400" dirty="0"/>
              <a:t>JS,CSS,</a:t>
            </a:r>
            <a:r>
              <a:rPr lang="zh-CN" altLang="en-US" sz="1400" dirty="0"/>
              <a:t>文案都需要可以根据使用者的需求去自定义清理冗余</a:t>
            </a:r>
            <a:r>
              <a:rPr lang="en-US" altLang="zh-CN" sz="1400" dirty="0"/>
              <a:t>.</a:t>
            </a:r>
            <a:r>
              <a:rPr lang="zh-CN" altLang="en-US" sz="1400" dirty="0"/>
              <a:t>如</a:t>
            </a:r>
            <a:r>
              <a:rPr lang="en-US" altLang="zh-CN" sz="1400" dirty="0"/>
              <a:t>:</a:t>
            </a:r>
            <a:r>
              <a:rPr lang="zh-CN" altLang="en-US" sz="1400" dirty="0"/>
              <a:t>可配置参与冗余清理的文件，用于筛选冗余的文件，忽略不处理的文件，以及是否需要对输出文件进行压缩等</a:t>
            </a:r>
            <a:r>
              <a:rPr lang="en-US" altLang="zh-CN" sz="1400" dirty="0" smtClean="0"/>
              <a:t>.</a:t>
            </a:r>
            <a:endParaRPr lang="en-US" altLang="zh-CN" sz="1400" dirty="0"/>
          </a:p>
        </p:txBody>
      </p:sp>
      <p:grpSp>
        <p:nvGrpSpPr>
          <p:cNvPr id="18" name="组合 17"/>
          <p:cNvGrpSpPr/>
          <p:nvPr/>
        </p:nvGrpSpPr>
        <p:grpSpPr>
          <a:xfrm>
            <a:off x="75322" y="64351"/>
            <a:ext cx="6864824" cy="815331"/>
            <a:chOff x="0" y="48256"/>
            <a:chExt cx="6864824" cy="815331"/>
          </a:xfrm>
        </p:grpSpPr>
        <p:sp>
          <p:nvSpPr>
            <p:cNvPr id="19" name="文本框 18"/>
            <p:cNvSpPr txBox="1"/>
            <p:nvPr/>
          </p:nvSpPr>
          <p:spPr>
            <a:xfrm>
              <a:off x="981470" y="297292"/>
              <a:ext cx="26714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</a:t>
              </a:r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内容分析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22" name="组合 21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26" name="六边形 25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7" name="六边形 26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" name="组合 22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24" name="六边形 2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5" name="六边形 2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9860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5322" y="64351"/>
            <a:ext cx="6864824" cy="815331"/>
            <a:chOff x="0" y="48256"/>
            <a:chExt cx="6864824" cy="815331"/>
          </a:xfrm>
        </p:grpSpPr>
        <p:sp>
          <p:nvSpPr>
            <p:cNvPr id="6" name="文本框 5"/>
            <p:cNvSpPr txBox="1"/>
            <p:nvPr/>
          </p:nvSpPr>
          <p:spPr>
            <a:xfrm>
              <a:off x="981470" y="297292"/>
              <a:ext cx="26714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冗余对象分析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9" name="组合 8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3" name="六边形 12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4" name="六边形 13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" name="组合 9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1" name="六边形 10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2" name="六边形 11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23" name="组合 22"/>
          <p:cNvGrpSpPr/>
          <p:nvPr/>
        </p:nvGrpSpPr>
        <p:grpSpPr>
          <a:xfrm>
            <a:off x="700664" y="1052615"/>
            <a:ext cx="1992727" cy="3358945"/>
            <a:chOff x="700664" y="1052615"/>
            <a:chExt cx="1992727" cy="3358945"/>
          </a:xfrm>
        </p:grpSpPr>
        <p:grpSp>
          <p:nvGrpSpPr>
            <p:cNvPr id="15" name="组合 14"/>
            <p:cNvGrpSpPr/>
            <p:nvPr/>
          </p:nvGrpSpPr>
          <p:grpSpPr>
            <a:xfrm>
              <a:off x="700664" y="1052615"/>
              <a:ext cx="1992727" cy="3358945"/>
              <a:chOff x="1542966" y="1650071"/>
              <a:chExt cx="2823301" cy="4623729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1542966" y="2955338"/>
                <a:ext cx="2823301" cy="3318462"/>
              </a:xfrm>
              <a:prstGeom prst="roundRect">
                <a:avLst>
                  <a:gd name="adj" fmla="val 9450"/>
                </a:avLst>
              </a:prstGeom>
              <a:noFill/>
              <a:ln w="12700">
                <a:solidFill>
                  <a:srgbClr val="3EB8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2096223" y="1650071"/>
                <a:ext cx="1669163" cy="1669163"/>
                <a:chOff x="2096223" y="1650071"/>
                <a:chExt cx="1669163" cy="1669163"/>
              </a:xfrm>
            </p:grpSpPr>
            <p:sp>
              <p:nvSpPr>
                <p:cNvPr id="20" name="同心圆 19"/>
                <p:cNvSpPr/>
                <p:nvPr/>
              </p:nvSpPr>
              <p:spPr>
                <a:xfrm>
                  <a:off x="2096223" y="1650071"/>
                  <a:ext cx="1669163" cy="1669163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2132653" y="1686501"/>
                  <a:ext cx="1596302" cy="1596302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" name="椭圆 17"/>
              <p:cNvSpPr/>
              <p:nvPr/>
            </p:nvSpPr>
            <p:spPr>
              <a:xfrm>
                <a:off x="3369436" y="2740090"/>
                <a:ext cx="430494" cy="430494"/>
              </a:xfrm>
              <a:prstGeom prst="ellipse">
                <a:avLst/>
              </a:prstGeom>
              <a:solidFill>
                <a:srgbClr val="4ACBD6"/>
              </a:solidFill>
              <a:ln>
                <a:noFill/>
              </a:ln>
              <a:effectLst>
                <a:outerShdw blurRad="254000" dist="127000" dir="8100000" algn="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2633315" y="2231689"/>
                <a:ext cx="594981" cy="5084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666666"/>
                    </a:solidFill>
                    <a:latin typeface="微软雅黑"/>
                    <a:ea typeface="微软雅黑"/>
                  </a:rPr>
                  <a:t>JS</a:t>
                </a:r>
                <a:endParaRPr lang="zh-CN" altLang="en-US" dirty="0">
                  <a:solidFill>
                    <a:srgbClr val="666666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22" name="TextBox 20"/>
            <p:cNvSpPr txBox="1"/>
            <p:nvPr/>
          </p:nvSpPr>
          <p:spPr>
            <a:xfrm>
              <a:off x="854394" y="2313573"/>
              <a:ext cx="1685265" cy="19805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SU1.0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: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主要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处理部分为项目的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widget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组件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，未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使用的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widget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即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为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冗余，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需要被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剔除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.</a:t>
              </a: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SU2.0:SU2.0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较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SU1.0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项目结构更加复杂，需要进行筛选的部分更多，包括</a:t>
              </a:r>
              <a:r>
                <a:rPr lang="en-US" altLang="zh-CN" sz="1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widget,service,model,module,store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.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52362" y="1052615"/>
            <a:ext cx="1992727" cy="3358945"/>
            <a:chOff x="700664" y="1052615"/>
            <a:chExt cx="1992727" cy="3358945"/>
          </a:xfrm>
        </p:grpSpPr>
        <p:grpSp>
          <p:nvGrpSpPr>
            <p:cNvPr id="25" name="组合 24"/>
            <p:cNvGrpSpPr/>
            <p:nvPr/>
          </p:nvGrpSpPr>
          <p:grpSpPr>
            <a:xfrm>
              <a:off x="700664" y="1052615"/>
              <a:ext cx="1992727" cy="3358945"/>
              <a:chOff x="1542966" y="1650071"/>
              <a:chExt cx="2823301" cy="4623729"/>
            </a:xfrm>
          </p:grpSpPr>
          <p:sp>
            <p:nvSpPr>
              <p:cNvPr id="27" name="圆角矩形 26"/>
              <p:cNvSpPr/>
              <p:nvPr/>
            </p:nvSpPr>
            <p:spPr>
              <a:xfrm>
                <a:off x="1542966" y="2955338"/>
                <a:ext cx="2823301" cy="3318462"/>
              </a:xfrm>
              <a:prstGeom prst="roundRect">
                <a:avLst>
                  <a:gd name="adj" fmla="val 9450"/>
                </a:avLst>
              </a:prstGeom>
              <a:noFill/>
              <a:ln w="12700">
                <a:solidFill>
                  <a:srgbClr val="3EB8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8" name="组合 27"/>
              <p:cNvGrpSpPr/>
              <p:nvPr/>
            </p:nvGrpSpPr>
            <p:grpSpPr>
              <a:xfrm>
                <a:off x="2096223" y="1650071"/>
                <a:ext cx="1669163" cy="1669163"/>
                <a:chOff x="2096223" y="1650071"/>
                <a:chExt cx="1669163" cy="1669163"/>
              </a:xfrm>
            </p:grpSpPr>
            <p:sp>
              <p:nvSpPr>
                <p:cNvPr id="31" name="同心圆 30"/>
                <p:cNvSpPr/>
                <p:nvPr/>
              </p:nvSpPr>
              <p:spPr>
                <a:xfrm>
                  <a:off x="2096223" y="1650071"/>
                  <a:ext cx="1669163" cy="1669163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2132653" y="1686501"/>
                  <a:ext cx="1596302" cy="1596302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3369436" y="2740090"/>
                <a:ext cx="430494" cy="430494"/>
              </a:xfrm>
              <a:prstGeom prst="ellipse">
                <a:avLst/>
              </a:prstGeom>
              <a:solidFill>
                <a:srgbClr val="4ACBD6"/>
              </a:solidFill>
              <a:ln>
                <a:noFill/>
              </a:ln>
              <a:effectLst>
                <a:outerShdw blurRad="254000" dist="127000" dir="8100000" algn="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633315" y="2231689"/>
                <a:ext cx="594981" cy="5084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666666"/>
                    </a:solidFill>
                    <a:latin typeface="微软雅黑"/>
                    <a:ea typeface="微软雅黑"/>
                  </a:rPr>
                  <a:t>JS</a:t>
                </a:r>
                <a:endParaRPr lang="zh-CN" altLang="en-US" dirty="0">
                  <a:solidFill>
                    <a:srgbClr val="666666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26" name="TextBox 20"/>
            <p:cNvSpPr txBox="1"/>
            <p:nvPr/>
          </p:nvSpPr>
          <p:spPr>
            <a:xfrm>
              <a:off x="854394" y="2313573"/>
              <a:ext cx="1685265" cy="19805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SU1.0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: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主要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处理部分为项目的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widget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组件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，未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使用的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widget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即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为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冗余，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需要被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剔除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.</a:t>
              </a: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SU2.0:SU2.0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较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SU1.0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项目结构更加复杂，需要进行筛选的部分更多，包括</a:t>
              </a:r>
              <a:r>
                <a:rPr lang="en-US" altLang="zh-CN" sz="1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widget,service,model,module,store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.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671897" y="1079080"/>
            <a:ext cx="1992727" cy="3358945"/>
            <a:chOff x="700664" y="1052615"/>
            <a:chExt cx="1992727" cy="3358945"/>
          </a:xfrm>
        </p:grpSpPr>
        <p:grpSp>
          <p:nvGrpSpPr>
            <p:cNvPr id="34" name="组合 33"/>
            <p:cNvGrpSpPr/>
            <p:nvPr/>
          </p:nvGrpSpPr>
          <p:grpSpPr>
            <a:xfrm>
              <a:off x="700664" y="1052615"/>
              <a:ext cx="1992727" cy="3358945"/>
              <a:chOff x="1542966" y="1650071"/>
              <a:chExt cx="2823301" cy="4623729"/>
            </a:xfrm>
          </p:grpSpPr>
          <p:sp>
            <p:nvSpPr>
              <p:cNvPr id="36" name="圆角矩形 35"/>
              <p:cNvSpPr/>
              <p:nvPr/>
            </p:nvSpPr>
            <p:spPr>
              <a:xfrm>
                <a:off x="1542966" y="2955338"/>
                <a:ext cx="2823301" cy="3318462"/>
              </a:xfrm>
              <a:prstGeom prst="roundRect">
                <a:avLst>
                  <a:gd name="adj" fmla="val 9450"/>
                </a:avLst>
              </a:prstGeom>
              <a:noFill/>
              <a:ln w="12700">
                <a:solidFill>
                  <a:srgbClr val="3EB8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2096223" y="1650071"/>
                <a:ext cx="1669163" cy="1669163"/>
                <a:chOff x="2096223" y="1650071"/>
                <a:chExt cx="1669163" cy="1669163"/>
              </a:xfrm>
            </p:grpSpPr>
            <p:sp>
              <p:nvSpPr>
                <p:cNvPr id="40" name="同心圆 39"/>
                <p:cNvSpPr/>
                <p:nvPr/>
              </p:nvSpPr>
              <p:spPr>
                <a:xfrm>
                  <a:off x="2096223" y="1650071"/>
                  <a:ext cx="1669163" cy="1669163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2132653" y="1686501"/>
                  <a:ext cx="1596302" cy="1596302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8" name="椭圆 37"/>
              <p:cNvSpPr/>
              <p:nvPr/>
            </p:nvSpPr>
            <p:spPr>
              <a:xfrm>
                <a:off x="3369436" y="2740090"/>
                <a:ext cx="430494" cy="430494"/>
              </a:xfrm>
              <a:prstGeom prst="ellipse">
                <a:avLst/>
              </a:prstGeom>
              <a:solidFill>
                <a:srgbClr val="4ACBD6"/>
              </a:solidFill>
              <a:ln>
                <a:noFill/>
              </a:ln>
              <a:effectLst>
                <a:outerShdw blurRad="254000" dist="127000" dir="8100000" algn="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2480371" y="2187854"/>
                <a:ext cx="949639" cy="5084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666666"/>
                    </a:solidFill>
                    <a:latin typeface="微软雅黑"/>
                    <a:ea typeface="微软雅黑"/>
                  </a:rPr>
                  <a:t>CS</a:t>
                </a:r>
                <a:r>
                  <a:rPr lang="en-US" altLang="zh-CN" dirty="0" smtClean="0">
                    <a:solidFill>
                      <a:srgbClr val="666666"/>
                    </a:solidFill>
                    <a:latin typeface="微软雅黑"/>
                    <a:ea typeface="微软雅黑"/>
                  </a:rPr>
                  <a:t>S</a:t>
                </a:r>
                <a:endParaRPr lang="zh-CN" altLang="en-US" dirty="0">
                  <a:solidFill>
                    <a:srgbClr val="666666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35" name="TextBox 20"/>
            <p:cNvSpPr txBox="1"/>
            <p:nvPr/>
          </p:nvSpPr>
          <p:spPr>
            <a:xfrm>
              <a:off x="854394" y="2313573"/>
              <a:ext cx="1685265" cy="19805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SU1.0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: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主要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处理部分为项目的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widget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组件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，未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使用的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widget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即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为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冗余，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需要被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剔除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.</a:t>
              </a: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SU2.0:SU2.0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较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SU1.0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项目结构更加复杂，需要进行筛选的部分更多，包括</a:t>
              </a:r>
              <a:r>
                <a:rPr lang="en-US" altLang="zh-CN" sz="1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widget,service,model,module,store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.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016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9493" y="1553130"/>
            <a:ext cx="3944307" cy="741839"/>
          </a:xfrm>
        </p:spPr>
        <p:txBody>
          <a:bodyPr/>
          <a:lstStyle/>
          <a:p>
            <a:r>
              <a:rPr lang="en-US" altLang="zh-CN" sz="2400" dirty="0" smtClean="0"/>
              <a:t>PART 02: </a:t>
            </a:r>
            <a:r>
              <a:rPr lang="zh-CN" altLang="en-US" sz="2400" dirty="0" smtClean="0"/>
              <a:t>课题实现过程</a:t>
            </a:r>
            <a:endParaRPr lang="zh-CN" altLang="en-US" sz="2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00672" y="1456877"/>
            <a:ext cx="3876675" cy="2132479"/>
          </a:xfrm>
        </p:spPr>
        <p:txBody>
          <a:bodyPr/>
          <a:lstStyle/>
          <a:p>
            <a:r>
              <a:rPr lang="zh-CN" altLang="en-US" sz="1800" dirty="0" smtClean="0"/>
              <a:t>课题设计</a:t>
            </a:r>
            <a:r>
              <a:rPr lang="zh-CN" altLang="en-US" sz="1800" dirty="0"/>
              <a:t>思路</a:t>
            </a:r>
            <a:endParaRPr lang="en-US" altLang="zh-CN" sz="1800" dirty="0" smtClean="0"/>
          </a:p>
          <a:p>
            <a:r>
              <a:rPr lang="zh-CN" altLang="en-US" sz="1800" dirty="0" smtClean="0"/>
              <a:t>课题具体实现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sz="1400" dirty="0" smtClean="0"/>
              <a:t>	2.1 CSS</a:t>
            </a:r>
            <a:r>
              <a:rPr lang="zh-CN" altLang="en-US" sz="1400" dirty="0" smtClean="0"/>
              <a:t>冗余去除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2.2 JS</a:t>
            </a:r>
            <a:r>
              <a:rPr lang="zh-CN" altLang="en-US" sz="1400" dirty="0" smtClean="0"/>
              <a:t>冗余去除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2.3 </a:t>
            </a:r>
            <a:r>
              <a:rPr lang="zh-CN" altLang="en-US" sz="1400" dirty="0" smtClean="0"/>
              <a:t>文案冗余去除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422475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348828" y="879682"/>
            <a:ext cx="4296717" cy="3371848"/>
            <a:chOff x="2010444" y="709936"/>
            <a:chExt cx="7426794" cy="5772129"/>
          </a:xfrm>
        </p:grpSpPr>
        <p:grpSp>
          <p:nvGrpSpPr>
            <p:cNvPr id="6" name="组合 5"/>
            <p:cNvGrpSpPr/>
            <p:nvPr/>
          </p:nvGrpSpPr>
          <p:grpSpPr>
            <a:xfrm>
              <a:off x="2010444" y="1197604"/>
              <a:ext cx="7426794" cy="5284461"/>
              <a:chOff x="2010444" y="1197604"/>
              <a:chExt cx="7426794" cy="5284461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2307237" y="4420708"/>
                <a:ext cx="1840512" cy="1628561"/>
                <a:chOff x="2795121" y="2838380"/>
                <a:chExt cx="1128251" cy="998323"/>
              </a:xfrm>
            </p:grpSpPr>
            <p:sp>
              <p:nvSpPr>
                <p:cNvPr id="33" name="Freeform 9"/>
                <p:cNvSpPr>
                  <a:spLocks/>
                </p:cNvSpPr>
                <p:nvPr/>
              </p:nvSpPr>
              <p:spPr bwMode="auto">
                <a:xfrm>
                  <a:off x="2795121" y="2838380"/>
                  <a:ext cx="1128251" cy="998323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gradFill rotWithShape="1">
                  <a:gsLst>
                    <a:gs pos="93000">
                      <a:srgbClr val="ECECEC"/>
                    </a:gs>
                    <a:gs pos="60000">
                      <a:srgbClr val="F9F9F9"/>
                    </a:gs>
                    <a:gs pos="0">
                      <a:srgbClr val="DBDBDB"/>
                    </a:gs>
                  </a:gsLst>
                  <a:lin ang="7800000" scaled="0"/>
                </a:gra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78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34" name="Freeform 9"/>
                <p:cNvSpPr>
                  <a:spLocks/>
                </p:cNvSpPr>
                <p:nvPr/>
              </p:nvSpPr>
              <p:spPr bwMode="auto">
                <a:xfrm>
                  <a:off x="2928007" y="2955963"/>
                  <a:ext cx="862479" cy="763157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solidFill>
                  <a:srgbClr val="4ACBD6"/>
                </a:soli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42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2531757" y="4975739"/>
                <a:ext cx="1391476" cy="579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</a:rPr>
                  <a:t>第一步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矩形 47"/>
              <p:cNvSpPr>
                <a:spLocks noChangeArrowheads="1"/>
              </p:cNvSpPr>
              <p:nvPr/>
            </p:nvSpPr>
            <p:spPr bwMode="auto">
              <a:xfrm>
                <a:off x="4185698" y="5975552"/>
                <a:ext cx="3547661" cy="505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4" tIns="45718" rIns="91434" bIns="45718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读取待清理文件和筛选文件</a:t>
                </a: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3968922" y="3481585"/>
                <a:ext cx="1840512" cy="1628561"/>
                <a:chOff x="2795121" y="2838380"/>
                <a:chExt cx="1128251" cy="998323"/>
              </a:xfrm>
            </p:grpSpPr>
            <p:sp>
              <p:nvSpPr>
                <p:cNvPr id="31" name="Freeform 9"/>
                <p:cNvSpPr>
                  <a:spLocks/>
                </p:cNvSpPr>
                <p:nvPr/>
              </p:nvSpPr>
              <p:spPr bwMode="auto">
                <a:xfrm>
                  <a:off x="2795121" y="2838380"/>
                  <a:ext cx="1128251" cy="998323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gradFill rotWithShape="1">
                  <a:gsLst>
                    <a:gs pos="93000">
                      <a:srgbClr val="ECECEC"/>
                    </a:gs>
                    <a:gs pos="60000">
                      <a:srgbClr val="F9F9F9"/>
                    </a:gs>
                    <a:gs pos="0">
                      <a:srgbClr val="DBDBDB"/>
                    </a:gs>
                  </a:gsLst>
                  <a:lin ang="7800000" scaled="0"/>
                </a:gra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78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32" name="Freeform 9"/>
                <p:cNvSpPr>
                  <a:spLocks/>
                </p:cNvSpPr>
                <p:nvPr/>
              </p:nvSpPr>
              <p:spPr bwMode="auto">
                <a:xfrm>
                  <a:off x="2928007" y="2955963"/>
                  <a:ext cx="862479" cy="763157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solidFill>
                  <a:srgbClr val="4ACBD6"/>
                </a:soli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42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chemeClr val="accent2"/>
                    </a:solidFill>
                    <a:latin typeface="굴림" charset="-127"/>
                    <a:ea typeface="굴림" charset="-127"/>
                  </a:endParaRPr>
                </a:p>
              </p:txBody>
            </p:sp>
          </p:grpSp>
          <p:sp>
            <p:nvSpPr>
              <p:cNvPr id="12" name="文本框 11"/>
              <p:cNvSpPr txBox="1"/>
              <p:nvPr/>
            </p:nvSpPr>
            <p:spPr>
              <a:xfrm>
                <a:off x="4193441" y="4006087"/>
                <a:ext cx="1391477" cy="579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</a:rPr>
                  <a:t>第二步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圆角矩形 6"/>
              <p:cNvSpPr/>
              <p:nvPr/>
            </p:nvSpPr>
            <p:spPr>
              <a:xfrm rot="5400000" flipV="1">
                <a:off x="5339960" y="4233270"/>
                <a:ext cx="527973" cy="3969618"/>
              </a:xfrm>
              <a:custGeom>
                <a:avLst/>
                <a:gdLst>
                  <a:gd name="connsiteX0" fmla="*/ 0 w 670708"/>
                  <a:gd name="connsiteY0" fmla="*/ 112518 h 1095765"/>
                  <a:gd name="connsiteX1" fmla="*/ 112518 w 670708"/>
                  <a:gd name="connsiteY1" fmla="*/ 0 h 1095765"/>
                  <a:gd name="connsiteX2" fmla="*/ 558190 w 670708"/>
                  <a:gd name="connsiteY2" fmla="*/ 0 h 1095765"/>
                  <a:gd name="connsiteX3" fmla="*/ 670708 w 670708"/>
                  <a:gd name="connsiteY3" fmla="*/ 112518 h 1095765"/>
                  <a:gd name="connsiteX4" fmla="*/ 670708 w 670708"/>
                  <a:gd name="connsiteY4" fmla="*/ 983247 h 1095765"/>
                  <a:gd name="connsiteX5" fmla="*/ 558190 w 670708"/>
                  <a:gd name="connsiteY5" fmla="*/ 1095765 h 1095765"/>
                  <a:gd name="connsiteX6" fmla="*/ 112518 w 670708"/>
                  <a:gd name="connsiteY6" fmla="*/ 1095765 h 1095765"/>
                  <a:gd name="connsiteX7" fmla="*/ 0 w 670708"/>
                  <a:gd name="connsiteY7" fmla="*/ 983247 h 1095765"/>
                  <a:gd name="connsiteX8" fmla="*/ 0 w 670708"/>
                  <a:gd name="connsiteY8" fmla="*/ 112518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8" fmla="*/ 91440 w 670708"/>
                  <a:gd name="connsiteY8" fmla="*/ 1074687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0" fmla="*/ 0 w 670708"/>
                  <a:gd name="connsiteY0" fmla="*/ 983247 h 983247"/>
                  <a:gd name="connsiteX1" fmla="*/ 0 w 670708"/>
                  <a:gd name="connsiteY1" fmla="*/ 112518 h 983247"/>
                  <a:gd name="connsiteX2" fmla="*/ 112518 w 670708"/>
                  <a:gd name="connsiteY2" fmla="*/ 0 h 983247"/>
                  <a:gd name="connsiteX3" fmla="*/ 558190 w 670708"/>
                  <a:gd name="connsiteY3" fmla="*/ 0 h 983247"/>
                  <a:gd name="connsiteX4" fmla="*/ 670708 w 670708"/>
                  <a:gd name="connsiteY4" fmla="*/ 112518 h 983247"/>
                  <a:gd name="connsiteX5" fmla="*/ 670708 w 670708"/>
                  <a:gd name="connsiteY5" fmla="*/ 983247 h 983247"/>
                  <a:gd name="connsiteX0" fmla="*/ 0 w 670708"/>
                  <a:gd name="connsiteY0" fmla="*/ 112518 h 983247"/>
                  <a:gd name="connsiteX1" fmla="*/ 112518 w 670708"/>
                  <a:gd name="connsiteY1" fmla="*/ 0 h 983247"/>
                  <a:gd name="connsiteX2" fmla="*/ 558190 w 670708"/>
                  <a:gd name="connsiteY2" fmla="*/ 0 h 983247"/>
                  <a:gd name="connsiteX3" fmla="*/ 670708 w 670708"/>
                  <a:gd name="connsiteY3" fmla="*/ 112518 h 983247"/>
                  <a:gd name="connsiteX4" fmla="*/ 670708 w 670708"/>
                  <a:gd name="connsiteY4" fmla="*/ 983247 h 983247"/>
                  <a:gd name="connsiteX0" fmla="*/ 0 w 558190"/>
                  <a:gd name="connsiteY0" fmla="*/ 0 h 983247"/>
                  <a:gd name="connsiteX1" fmla="*/ 445672 w 558190"/>
                  <a:gd name="connsiteY1" fmla="*/ 0 h 983247"/>
                  <a:gd name="connsiteX2" fmla="*/ 558190 w 558190"/>
                  <a:gd name="connsiteY2" fmla="*/ 112518 h 983247"/>
                  <a:gd name="connsiteX3" fmla="*/ 558190 w 558190"/>
                  <a:gd name="connsiteY3" fmla="*/ 983247 h 983247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33931"/>
                  <a:gd name="connsiteY0" fmla="*/ 0 h 1379865"/>
                  <a:gd name="connsiteX1" fmla="*/ 518280 w 633931"/>
                  <a:gd name="connsiteY1" fmla="*/ 374934 h 1379865"/>
                  <a:gd name="connsiteX2" fmla="*/ 633931 w 633931"/>
                  <a:gd name="connsiteY2" fmla="*/ 571477 h 1379865"/>
                  <a:gd name="connsiteX3" fmla="*/ 627665 w 633931"/>
                  <a:gd name="connsiteY3" fmla="*/ 1379865 h 1379865"/>
                  <a:gd name="connsiteX0" fmla="*/ 0 w 634110"/>
                  <a:gd name="connsiteY0" fmla="*/ 0 h 1379865"/>
                  <a:gd name="connsiteX1" fmla="*/ 518280 w 634110"/>
                  <a:gd name="connsiteY1" fmla="*/ 374934 h 1379865"/>
                  <a:gd name="connsiteX2" fmla="*/ 633931 w 634110"/>
                  <a:gd name="connsiteY2" fmla="*/ 571477 h 1379865"/>
                  <a:gd name="connsiteX3" fmla="*/ 627665 w 634110"/>
                  <a:gd name="connsiteY3" fmla="*/ 1379865 h 1379865"/>
                  <a:gd name="connsiteX0" fmla="*/ 0 w 628268"/>
                  <a:gd name="connsiteY0" fmla="*/ 0 h 1379865"/>
                  <a:gd name="connsiteX1" fmla="*/ 518280 w 628268"/>
                  <a:gd name="connsiteY1" fmla="*/ 374934 h 1379865"/>
                  <a:gd name="connsiteX2" fmla="*/ 627666 w 628268"/>
                  <a:gd name="connsiteY2" fmla="*/ 568769 h 1379865"/>
                  <a:gd name="connsiteX3" fmla="*/ 627665 w 628268"/>
                  <a:gd name="connsiteY3" fmla="*/ 1379865 h 1379865"/>
                  <a:gd name="connsiteX0" fmla="*/ 0 w 628268"/>
                  <a:gd name="connsiteY0" fmla="*/ 0 h 2425419"/>
                  <a:gd name="connsiteX1" fmla="*/ 518280 w 628268"/>
                  <a:gd name="connsiteY1" fmla="*/ 374934 h 2425419"/>
                  <a:gd name="connsiteX2" fmla="*/ 627666 w 628268"/>
                  <a:gd name="connsiteY2" fmla="*/ 568769 h 2425419"/>
                  <a:gd name="connsiteX3" fmla="*/ 627665 w 628268"/>
                  <a:gd name="connsiteY3" fmla="*/ 2425419 h 2425419"/>
                  <a:gd name="connsiteX0" fmla="*/ 0 w 628268"/>
                  <a:gd name="connsiteY0" fmla="*/ 0 h 4241765"/>
                  <a:gd name="connsiteX1" fmla="*/ 518280 w 628268"/>
                  <a:gd name="connsiteY1" fmla="*/ 374934 h 4241765"/>
                  <a:gd name="connsiteX2" fmla="*/ 627666 w 628268"/>
                  <a:gd name="connsiteY2" fmla="*/ 568769 h 4241765"/>
                  <a:gd name="connsiteX3" fmla="*/ 627665 w 628268"/>
                  <a:gd name="connsiteY3" fmla="*/ 4241765 h 4241765"/>
                  <a:gd name="connsiteX0" fmla="*/ 0 w 632800"/>
                  <a:gd name="connsiteY0" fmla="*/ 0 h 4241765"/>
                  <a:gd name="connsiteX1" fmla="*/ 518280 w 632800"/>
                  <a:gd name="connsiteY1" fmla="*/ 374934 h 4241765"/>
                  <a:gd name="connsiteX2" fmla="*/ 632615 w 632800"/>
                  <a:gd name="connsiteY2" fmla="*/ 919487 h 4241765"/>
                  <a:gd name="connsiteX3" fmla="*/ 627665 w 632800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3936"/>
                  <a:gd name="connsiteY0" fmla="*/ 0 h 4241765"/>
                  <a:gd name="connsiteX1" fmla="*/ 572676 w 633936"/>
                  <a:gd name="connsiteY1" fmla="*/ 644389 h 4241765"/>
                  <a:gd name="connsiteX2" fmla="*/ 632615 w 633936"/>
                  <a:gd name="connsiteY2" fmla="*/ 919487 h 4241765"/>
                  <a:gd name="connsiteX3" fmla="*/ 627665 w 633936"/>
                  <a:gd name="connsiteY3" fmla="*/ 4241765 h 4241765"/>
                  <a:gd name="connsiteX0" fmla="*/ 0 w 632828"/>
                  <a:gd name="connsiteY0" fmla="*/ 0 h 4241765"/>
                  <a:gd name="connsiteX1" fmla="*/ 538065 w 632828"/>
                  <a:gd name="connsiteY1" fmla="*/ 605899 h 4241765"/>
                  <a:gd name="connsiteX2" fmla="*/ 632615 w 632828"/>
                  <a:gd name="connsiteY2" fmla="*/ 919487 h 4241765"/>
                  <a:gd name="connsiteX3" fmla="*/ 627665 w 632828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2827" h="4241765">
                    <a:moveTo>
                      <a:pt x="0" y="0"/>
                    </a:moveTo>
                    <a:lnTo>
                      <a:pt x="538065" y="605899"/>
                    </a:lnTo>
                    <a:cubicBezTo>
                      <a:pt x="604178" y="691617"/>
                      <a:pt x="635752" y="766511"/>
                      <a:pt x="632615" y="919487"/>
                    </a:cubicBezTo>
                    <a:cubicBezTo>
                      <a:pt x="630526" y="1188950"/>
                      <a:pt x="629754" y="3972302"/>
                      <a:pt x="627665" y="4241765"/>
                    </a:cubicBezTo>
                  </a:path>
                </a:pathLst>
              </a:custGeom>
              <a:ln w="12700">
                <a:solidFill>
                  <a:srgbClr val="3EB8BE">
                    <a:alpha val="80000"/>
                  </a:srgbClr>
                </a:solidFill>
                <a:prstDash val="solid"/>
                <a:headEnd type="oval" w="lg" len="lg"/>
                <a:tailEnd type="none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圆角矩形 6"/>
              <p:cNvSpPr/>
              <p:nvPr/>
            </p:nvSpPr>
            <p:spPr>
              <a:xfrm rot="5400000" flipV="1">
                <a:off x="7031421" y="3291586"/>
                <a:ext cx="501489" cy="3948258"/>
              </a:xfrm>
              <a:custGeom>
                <a:avLst/>
                <a:gdLst>
                  <a:gd name="connsiteX0" fmla="*/ 0 w 670708"/>
                  <a:gd name="connsiteY0" fmla="*/ 112518 h 1095765"/>
                  <a:gd name="connsiteX1" fmla="*/ 112518 w 670708"/>
                  <a:gd name="connsiteY1" fmla="*/ 0 h 1095765"/>
                  <a:gd name="connsiteX2" fmla="*/ 558190 w 670708"/>
                  <a:gd name="connsiteY2" fmla="*/ 0 h 1095765"/>
                  <a:gd name="connsiteX3" fmla="*/ 670708 w 670708"/>
                  <a:gd name="connsiteY3" fmla="*/ 112518 h 1095765"/>
                  <a:gd name="connsiteX4" fmla="*/ 670708 w 670708"/>
                  <a:gd name="connsiteY4" fmla="*/ 983247 h 1095765"/>
                  <a:gd name="connsiteX5" fmla="*/ 558190 w 670708"/>
                  <a:gd name="connsiteY5" fmla="*/ 1095765 h 1095765"/>
                  <a:gd name="connsiteX6" fmla="*/ 112518 w 670708"/>
                  <a:gd name="connsiteY6" fmla="*/ 1095765 h 1095765"/>
                  <a:gd name="connsiteX7" fmla="*/ 0 w 670708"/>
                  <a:gd name="connsiteY7" fmla="*/ 983247 h 1095765"/>
                  <a:gd name="connsiteX8" fmla="*/ 0 w 670708"/>
                  <a:gd name="connsiteY8" fmla="*/ 112518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8" fmla="*/ 91440 w 670708"/>
                  <a:gd name="connsiteY8" fmla="*/ 1074687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0" fmla="*/ 0 w 670708"/>
                  <a:gd name="connsiteY0" fmla="*/ 983247 h 983247"/>
                  <a:gd name="connsiteX1" fmla="*/ 0 w 670708"/>
                  <a:gd name="connsiteY1" fmla="*/ 112518 h 983247"/>
                  <a:gd name="connsiteX2" fmla="*/ 112518 w 670708"/>
                  <a:gd name="connsiteY2" fmla="*/ 0 h 983247"/>
                  <a:gd name="connsiteX3" fmla="*/ 558190 w 670708"/>
                  <a:gd name="connsiteY3" fmla="*/ 0 h 983247"/>
                  <a:gd name="connsiteX4" fmla="*/ 670708 w 670708"/>
                  <a:gd name="connsiteY4" fmla="*/ 112518 h 983247"/>
                  <a:gd name="connsiteX5" fmla="*/ 670708 w 670708"/>
                  <a:gd name="connsiteY5" fmla="*/ 983247 h 983247"/>
                  <a:gd name="connsiteX0" fmla="*/ 0 w 670708"/>
                  <a:gd name="connsiteY0" fmla="*/ 112518 h 983247"/>
                  <a:gd name="connsiteX1" fmla="*/ 112518 w 670708"/>
                  <a:gd name="connsiteY1" fmla="*/ 0 h 983247"/>
                  <a:gd name="connsiteX2" fmla="*/ 558190 w 670708"/>
                  <a:gd name="connsiteY2" fmla="*/ 0 h 983247"/>
                  <a:gd name="connsiteX3" fmla="*/ 670708 w 670708"/>
                  <a:gd name="connsiteY3" fmla="*/ 112518 h 983247"/>
                  <a:gd name="connsiteX4" fmla="*/ 670708 w 670708"/>
                  <a:gd name="connsiteY4" fmla="*/ 983247 h 983247"/>
                  <a:gd name="connsiteX0" fmla="*/ 0 w 558190"/>
                  <a:gd name="connsiteY0" fmla="*/ 0 h 983247"/>
                  <a:gd name="connsiteX1" fmla="*/ 445672 w 558190"/>
                  <a:gd name="connsiteY1" fmla="*/ 0 h 983247"/>
                  <a:gd name="connsiteX2" fmla="*/ 558190 w 558190"/>
                  <a:gd name="connsiteY2" fmla="*/ 112518 h 983247"/>
                  <a:gd name="connsiteX3" fmla="*/ 558190 w 558190"/>
                  <a:gd name="connsiteY3" fmla="*/ 983247 h 983247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33931"/>
                  <a:gd name="connsiteY0" fmla="*/ 0 h 1379865"/>
                  <a:gd name="connsiteX1" fmla="*/ 518280 w 633931"/>
                  <a:gd name="connsiteY1" fmla="*/ 374934 h 1379865"/>
                  <a:gd name="connsiteX2" fmla="*/ 633931 w 633931"/>
                  <a:gd name="connsiteY2" fmla="*/ 571477 h 1379865"/>
                  <a:gd name="connsiteX3" fmla="*/ 627665 w 633931"/>
                  <a:gd name="connsiteY3" fmla="*/ 1379865 h 1379865"/>
                  <a:gd name="connsiteX0" fmla="*/ 0 w 634110"/>
                  <a:gd name="connsiteY0" fmla="*/ 0 h 1379865"/>
                  <a:gd name="connsiteX1" fmla="*/ 518280 w 634110"/>
                  <a:gd name="connsiteY1" fmla="*/ 374934 h 1379865"/>
                  <a:gd name="connsiteX2" fmla="*/ 633931 w 634110"/>
                  <a:gd name="connsiteY2" fmla="*/ 571477 h 1379865"/>
                  <a:gd name="connsiteX3" fmla="*/ 627665 w 634110"/>
                  <a:gd name="connsiteY3" fmla="*/ 1379865 h 1379865"/>
                  <a:gd name="connsiteX0" fmla="*/ 0 w 628268"/>
                  <a:gd name="connsiteY0" fmla="*/ 0 h 1379865"/>
                  <a:gd name="connsiteX1" fmla="*/ 518280 w 628268"/>
                  <a:gd name="connsiteY1" fmla="*/ 374934 h 1379865"/>
                  <a:gd name="connsiteX2" fmla="*/ 627666 w 628268"/>
                  <a:gd name="connsiteY2" fmla="*/ 568769 h 1379865"/>
                  <a:gd name="connsiteX3" fmla="*/ 627665 w 628268"/>
                  <a:gd name="connsiteY3" fmla="*/ 1379865 h 1379865"/>
                  <a:gd name="connsiteX0" fmla="*/ 0 w 628268"/>
                  <a:gd name="connsiteY0" fmla="*/ 0 h 2425419"/>
                  <a:gd name="connsiteX1" fmla="*/ 518280 w 628268"/>
                  <a:gd name="connsiteY1" fmla="*/ 374934 h 2425419"/>
                  <a:gd name="connsiteX2" fmla="*/ 627666 w 628268"/>
                  <a:gd name="connsiteY2" fmla="*/ 568769 h 2425419"/>
                  <a:gd name="connsiteX3" fmla="*/ 627665 w 628268"/>
                  <a:gd name="connsiteY3" fmla="*/ 2425419 h 2425419"/>
                  <a:gd name="connsiteX0" fmla="*/ 0 w 628268"/>
                  <a:gd name="connsiteY0" fmla="*/ 0 h 4241765"/>
                  <a:gd name="connsiteX1" fmla="*/ 518280 w 628268"/>
                  <a:gd name="connsiteY1" fmla="*/ 374934 h 4241765"/>
                  <a:gd name="connsiteX2" fmla="*/ 627666 w 628268"/>
                  <a:gd name="connsiteY2" fmla="*/ 568769 h 4241765"/>
                  <a:gd name="connsiteX3" fmla="*/ 627665 w 628268"/>
                  <a:gd name="connsiteY3" fmla="*/ 4241765 h 4241765"/>
                  <a:gd name="connsiteX0" fmla="*/ 0 w 632800"/>
                  <a:gd name="connsiteY0" fmla="*/ 0 h 4241765"/>
                  <a:gd name="connsiteX1" fmla="*/ 518280 w 632800"/>
                  <a:gd name="connsiteY1" fmla="*/ 374934 h 4241765"/>
                  <a:gd name="connsiteX2" fmla="*/ 632615 w 632800"/>
                  <a:gd name="connsiteY2" fmla="*/ 919487 h 4241765"/>
                  <a:gd name="connsiteX3" fmla="*/ 627665 w 632800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3936"/>
                  <a:gd name="connsiteY0" fmla="*/ 0 h 4241765"/>
                  <a:gd name="connsiteX1" fmla="*/ 572676 w 633936"/>
                  <a:gd name="connsiteY1" fmla="*/ 644389 h 4241765"/>
                  <a:gd name="connsiteX2" fmla="*/ 632615 w 633936"/>
                  <a:gd name="connsiteY2" fmla="*/ 919487 h 4241765"/>
                  <a:gd name="connsiteX3" fmla="*/ 627665 w 633936"/>
                  <a:gd name="connsiteY3" fmla="*/ 4241765 h 4241765"/>
                  <a:gd name="connsiteX0" fmla="*/ 0 w 632828"/>
                  <a:gd name="connsiteY0" fmla="*/ 0 h 4241765"/>
                  <a:gd name="connsiteX1" fmla="*/ 538065 w 632828"/>
                  <a:gd name="connsiteY1" fmla="*/ 605899 h 4241765"/>
                  <a:gd name="connsiteX2" fmla="*/ 632615 w 632828"/>
                  <a:gd name="connsiteY2" fmla="*/ 919487 h 4241765"/>
                  <a:gd name="connsiteX3" fmla="*/ 627665 w 632828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2827" h="4241765">
                    <a:moveTo>
                      <a:pt x="0" y="0"/>
                    </a:moveTo>
                    <a:lnTo>
                      <a:pt x="538065" y="605899"/>
                    </a:lnTo>
                    <a:cubicBezTo>
                      <a:pt x="604178" y="691617"/>
                      <a:pt x="635752" y="766511"/>
                      <a:pt x="632615" y="919487"/>
                    </a:cubicBezTo>
                    <a:cubicBezTo>
                      <a:pt x="630526" y="1188950"/>
                      <a:pt x="629754" y="3972302"/>
                      <a:pt x="627665" y="4241765"/>
                    </a:cubicBezTo>
                  </a:path>
                </a:pathLst>
              </a:custGeom>
              <a:ln w="12700">
                <a:solidFill>
                  <a:srgbClr val="3EB8BE">
                    <a:alpha val="80000"/>
                  </a:srgbClr>
                </a:solidFill>
                <a:prstDash val="solid"/>
                <a:headEnd type="oval" w="lg" len="lg"/>
                <a:tailEnd type="none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矩形 47"/>
              <p:cNvSpPr>
                <a:spLocks noChangeArrowheads="1"/>
              </p:cNvSpPr>
              <p:nvPr/>
            </p:nvSpPr>
            <p:spPr bwMode="auto">
              <a:xfrm>
                <a:off x="5850714" y="4658605"/>
                <a:ext cx="3586524" cy="916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4" tIns="45718" rIns="91434" bIns="45718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ct val="0"/>
                  </a:spcBef>
                  <a:buFont typeface="Arial" charset="0"/>
                  <a:buNone/>
                </a:pP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提取文件中相应的关键词用于后续冗余筛选与删除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5630607" y="2542463"/>
                <a:ext cx="1840512" cy="1628561"/>
                <a:chOff x="2795121" y="2838380"/>
                <a:chExt cx="1128251" cy="998323"/>
              </a:xfrm>
            </p:grpSpPr>
            <p:sp>
              <p:nvSpPr>
                <p:cNvPr id="29" name="Freeform 9"/>
                <p:cNvSpPr>
                  <a:spLocks/>
                </p:cNvSpPr>
                <p:nvPr/>
              </p:nvSpPr>
              <p:spPr bwMode="auto">
                <a:xfrm>
                  <a:off x="2795121" y="2838380"/>
                  <a:ext cx="1128251" cy="998323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gradFill rotWithShape="1">
                  <a:gsLst>
                    <a:gs pos="93000">
                      <a:srgbClr val="ECECEC"/>
                    </a:gs>
                    <a:gs pos="60000">
                      <a:srgbClr val="F9F9F9"/>
                    </a:gs>
                    <a:gs pos="0">
                      <a:srgbClr val="DBDBDB"/>
                    </a:gs>
                  </a:gsLst>
                  <a:lin ang="7800000" scaled="0"/>
                </a:gra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78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30" name="Freeform 9"/>
                <p:cNvSpPr>
                  <a:spLocks/>
                </p:cNvSpPr>
                <p:nvPr/>
              </p:nvSpPr>
              <p:spPr bwMode="auto">
                <a:xfrm>
                  <a:off x="2928007" y="2955963"/>
                  <a:ext cx="862479" cy="763157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solidFill>
                  <a:srgbClr val="4ACBD6"/>
                </a:soli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42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</p:grpSp>
          <p:sp>
            <p:nvSpPr>
              <p:cNvPr id="17" name="文本框 16"/>
              <p:cNvSpPr txBox="1"/>
              <p:nvPr/>
            </p:nvSpPr>
            <p:spPr>
              <a:xfrm>
                <a:off x="5855127" y="3070653"/>
                <a:ext cx="1391476" cy="579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b="1" dirty="0" smtClean="0">
                    <a:solidFill>
                      <a:schemeClr val="bg1"/>
                    </a:solidFill>
                  </a:rPr>
                  <a:t>第三步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矩形 47"/>
              <p:cNvSpPr>
                <a:spLocks noChangeArrowheads="1"/>
              </p:cNvSpPr>
              <p:nvPr/>
            </p:nvSpPr>
            <p:spPr bwMode="auto">
              <a:xfrm>
                <a:off x="2010444" y="2165763"/>
                <a:ext cx="3547661" cy="505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4" tIns="45718" rIns="91434" bIns="45718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ct val="0"/>
                  </a:spcBef>
                  <a:buFont typeface="Arial" charset="0"/>
                  <a:buNone/>
                </a:pP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根据关键词清除冗余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7292291" y="1603341"/>
                <a:ext cx="1840512" cy="1628561"/>
                <a:chOff x="2795121" y="2838380"/>
                <a:chExt cx="1128251" cy="998323"/>
              </a:xfrm>
            </p:grpSpPr>
            <p:sp>
              <p:nvSpPr>
                <p:cNvPr id="27" name="Freeform 9"/>
                <p:cNvSpPr>
                  <a:spLocks/>
                </p:cNvSpPr>
                <p:nvPr/>
              </p:nvSpPr>
              <p:spPr bwMode="auto">
                <a:xfrm>
                  <a:off x="2795121" y="2838380"/>
                  <a:ext cx="1128251" cy="998323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gradFill rotWithShape="1">
                  <a:gsLst>
                    <a:gs pos="93000">
                      <a:srgbClr val="ECECEC"/>
                    </a:gs>
                    <a:gs pos="60000">
                      <a:srgbClr val="F9F9F9"/>
                    </a:gs>
                    <a:gs pos="0">
                      <a:srgbClr val="DBDBDB"/>
                    </a:gs>
                  </a:gsLst>
                  <a:lin ang="7800000" scaled="0"/>
                </a:gra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78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28" name="Freeform 9"/>
                <p:cNvSpPr>
                  <a:spLocks/>
                </p:cNvSpPr>
                <p:nvPr/>
              </p:nvSpPr>
              <p:spPr bwMode="auto">
                <a:xfrm>
                  <a:off x="2928007" y="2955963"/>
                  <a:ext cx="862479" cy="763157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solidFill>
                  <a:srgbClr val="3EB8BE"/>
                </a:soli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42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</p:grpSp>
          <p:sp>
            <p:nvSpPr>
              <p:cNvPr id="20" name="文本框 19"/>
              <p:cNvSpPr txBox="1"/>
              <p:nvPr/>
            </p:nvSpPr>
            <p:spPr>
              <a:xfrm>
                <a:off x="7516809" y="2084369"/>
                <a:ext cx="1391476" cy="579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b="1" dirty="0" smtClean="0">
                    <a:solidFill>
                      <a:schemeClr val="bg1"/>
                    </a:solidFill>
                  </a:rPr>
                  <a:t>第四步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圆角矩形 6"/>
              <p:cNvSpPr/>
              <p:nvPr/>
            </p:nvSpPr>
            <p:spPr>
              <a:xfrm rot="5400000" flipH="1">
                <a:off x="3888625" y="359596"/>
                <a:ext cx="513271" cy="4050189"/>
              </a:xfrm>
              <a:custGeom>
                <a:avLst/>
                <a:gdLst>
                  <a:gd name="connsiteX0" fmla="*/ 0 w 670708"/>
                  <a:gd name="connsiteY0" fmla="*/ 112518 h 1095765"/>
                  <a:gd name="connsiteX1" fmla="*/ 112518 w 670708"/>
                  <a:gd name="connsiteY1" fmla="*/ 0 h 1095765"/>
                  <a:gd name="connsiteX2" fmla="*/ 558190 w 670708"/>
                  <a:gd name="connsiteY2" fmla="*/ 0 h 1095765"/>
                  <a:gd name="connsiteX3" fmla="*/ 670708 w 670708"/>
                  <a:gd name="connsiteY3" fmla="*/ 112518 h 1095765"/>
                  <a:gd name="connsiteX4" fmla="*/ 670708 w 670708"/>
                  <a:gd name="connsiteY4" fmla="*/ 983247 h 1095765"/>
                  <a:gd name="connsiteX5" fmla="*/ 558190 w 670708"/>
                  <a:gd name="connsiteY5" fmla="*/ 1095765 h 1095765"/>
                  <a:gd name="connsiteX6" fmla="*/ 112518 w 670708"/>
                  <a:gd name="connsiteY6" fmla="*/ 1095765 h 1095765"/>
                  <a:gd name="connsiteX7" fmla="*/ 0 w 670708"/>
                  <a:gd name="connsiteY7" fmla="*/ 983247 h 1095765"/>
                  <a:gd name="connsiteX8" fmla="*/ 0 w 670708"/>
                  <a:gd name="connsiteY8" fmla="*/ 112518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8" fmla="*/ 91440 w 670708"/>
                  <a:gd name="connsiteY8" fmla="*/ 1074687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0" fmla="*/ 0 w 670708"/>
                  <a:gd name="connsiteY0" fmla="*/ 983247 h 983247"/>
                  <a:gd name="connsiteX1" fmla="*/ 0 w 670708"/>
                  <a:gd name="connsiteY1" fmla="*/ 112518 h 983247"/>
                  <a:gd name="connsiteX2" fmla="*/ 112518 w 670708"/>
                  <a:gd name="connsiteY2" fmla="*/ 0 h 983247"/>
                  <a:gd name="connsiteX3" fmla="*/ 558190 w 670708"/>
                  <a:gd name="connsiteY3" fmla="*/ 0 h 983247"/>
                  <a:gd name="connsiteX4" fmla="*/ 670708 w 670708"/>
                  <a:gd name="connsiteY4" fmla="*/ 112518 h 983247"/>
                  <a:gd name="connsiteX5" fmla="*/ 670708 w 670708"/>
                  <a:gd name="connsiteY5" fmla="*/ 983247 h 983247"/>
                  <a:gd name="connsiteX0" fmla="*/ 0 w 670708"/>
                  <a:gd name="connsiteY0" fmla="*/ 112518 h 983247"/>
                  <a:gd name="connsiteX1" fmla="*/ 112518 w 670708"/>
                  <a:gd name="connsiteY1" fmla="*/ 0 h 983247"/>
                  <a:gd name="connsiteX2" fmla="*/ 558190 w 670708"/>
                  <a:gd name="connsiteY2" fmla="*/ 0 h 983247"/>
                  <a:gd name="connsiteX3" fmla="*/ 670708 w 670708"/>
                  <a:gd name="connsiteY3" fmla="*/ 112518 h 983247"/>
                  <a:gd name="connsiteX4" fmla="*/ 670708 w 670708"/>
                  <a:gd name="connsiteY4" fmla="*/ 983247 h 983247"/>
                  <a:gd name="connsiteX0" fmla="*/ 0 w 558190"/>
                  <a:gd name="connsiteY0" fmla="*/ 0 h 983247"/>
                  <a:gd name="connsiteX1" fmla="*/ 445672 w 558190"/>
                  <a:gd name="connsiteY1" fmla="*/ 0 h 983247"/>
                  <a:gd name="connsiteX2" fmla="*/ 558190 w 558190"/>
                  <a:gd name="connsiteY2" fmla="*/ 112518 h 983247"/>
                  <a:gd name="connsiteX3" fmla="*/ 558190 w 558190"/>
                  <a:gd name="connsiteY3" fmla="*/ 983247 h 983247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33931"/>
                  <a:gd name="connsiteY0" fmla="*/ 0 h 1379865"/>
                  <a:gd name="connsiteX1" fmla="*/ 518280 w 633931"/>
                  <a:gd name="connsiteY1" fmla="*/ 374934 h 1379865"/>
                  <a:gd name="connsiteX2" fmla="*/ 633931 w 633931"/>
                  <a:gd name="connsiteY2" fmla="*/ 571477 h 1379865"/>
                  <a:gd name="connsiteX3" fmla="*/ 627665 w 633931"/>
                  <a:gd name="connsiteY3" fmla="*/ 1379865 h 1379865"/>
                  <a:gd name="connsiteX0" fmla="*/ 0 w 634110"/>
                  <a:gd name="connsiteY0" fmla="*/ 0 h 1379865"/>
                  <a:gd name="connsiteX1" fmla="*/ 518280 w 634110"/>
                  <a:gd name="connsiteY1" fmla="*/ 374934 h 1379865"/>
                  <a:gd name="connsiteX2" fmla="*/ 633931 w 634110"/>
                  <a:gd name="connsiteY2" fmla="*/ 571477 h 1379865"/>
                  <a:gd name="connsiteX3" fmla="*/ 627665 w 634110"/>
                  <a:gd name="connsiteY3" fmla="*/ 1379865 h 1379865"/>
                  <a:gd name="connsiteX0" fmla="*/ 0 w 628268"/>
                  <a:gd name="connsiteY0" fmla="*/ 0 h 1379865"/>
                  <a:gd name="connsiteX1" fmla="*/ 518280 w 628268"/>
                  <a:gd name="connsiteY1" fmla="*/ 374934 h 1379865"/>
                  <a:gd name="connsiteX2" fmla="*/ 627666 w 628268"/>
                  <a:gd name="connsiteY2" fmla="*/ 568769 h 1379865"/>
                  <a:gd name="connsiteX3" fmla="*/ 627665 w 628268"/>
                  <a:gd name="connsiteY3" fmla="*/ 1379865 h 1379865"/>
                  <a:gd name="connsiteX0" fmla="*/ 0 w 628268"/>
                  <a:gd name="connsiteY0" fmla="*/ 0 h 2425419"/>
                  <a:gd name="connsiteX1" fmla="*/ 518280 w 628268"/>
                  <a:gd name="connsiteY1" fmla="*/ 374934 h 2425419"/>
                  <a:gd name="connsiteX2" fmla="*/ 627666 w 628268"/>
                  <a:gd name="connsiteY2" fmla="*/ 568769 h 2425419"/>
                  <a:gd name="connsiteX3" fmla="*/ 627665 w 628268"/>
                  <a:gd name="connsiteY3" fmla="*/ 2425419 h 2425419"/>
                  <a:gd name="connsiteX0" fmla="*/ 0 w 628268"/>
                  <a:gd name="connsiteY0" fmla="*/ 0 h 4241765"/>
                  <a:gd name="connsiteX1" fmla="*/ 518280 w 628268"/>
                  <a:gd name="connsiteY1" fmla="*/ 374934 h 4241765"/>
                  <a:gd name="connsiteX2" fmla="*/ 627666 w 628268"/>
                  <a:gd name="connsiteY2" fmla="*/ 568769 h 4241765"/>
                  <a:gd name="connsiteX3" fmla="*/ 627665 w 628268"/>
                  <a:gd name="connsiteY3" fmla="*/ 4241765 h 4241765"/>
                  <a:gd name="connsiteX0" fmla="*/ 0 w 632800"/>
                  <a:gd name="connsiteY0" fmla="*/ 0 h 4241765"/>
                  <a:gd name="connsiteX1" fmla="*/ 518280 w 632800"/>
                  <a:gd name="connsiteY1" fmla="*/ 374934 h 4241765"/>
                  <a:gd name="connsiteX2" fmla="*/ 632615 w 632800"/>
                  <a:gd name="connsiteY2" fmla="*/ 919487 h 4241765"/>
                  <a:gd name="connsiteX3" fmla="*/ 627665 w 632800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3936"/>
                  <a:gd name="connsiteY0" fmla="*/ 0 h 4241765"/>
                  <a:gd name="connsiteX1" fmla="*/ 572676 w 633936"/>
                  <a:gd name="connsiteY1" fmla="*/ 644389 h 4241765"/>
                  <a:gd name="connsiteX2" fmla="*/ 632615 w 633936"/>
                  <a:gd name="connsiteY2" fmla="*/ 919487 h 4241765"/>
                  <a:gd name="connsiteX3" fmla="*/ 627665 w 633936"/>
                  <a:gd name="connsiteY3" fmla="*/ 4241765 h 4241765"/>
                  <a:gd name="connsiteX0" fmla="*/ 0 w 632828"/>
                  <a:gd name="connsiteY0" fmla="*/ 0 h 4241765"/>
                  <a:gd name="connsiteX1" fmla="*/ 538065 w 632828"/>
                  <a:gd name="connsiteY1" fmla="*/ 605899 h 4241765"/>
                  <a:gd name="connsiteX2" fmla="*/ 632615 w 632828"/>
                  <a:gd name="connsiteY2" fmla="*/ 919487 h 4241765"/>
                  <a:gd name="connsiteX3" fmla="*/ 627665 w 632828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2827" h="4241765">
                    <a:moveTo>
                      <a:pt x="0" y="0"/>
                    </a:moveTo>
                    <a:lnTo>
                      <a:pt x="538065" y="605899"/>
                    </a:lnTo>
                    <a:cubicBezTo>
                      <a:pt x="604178" y="691617"/>
                      <a:pt x="635752" y="766511"/>
                      <a:pt x="632615" y="919487"/>
                    </a:cubicBezTo>
                    <a:cubicBezTo>
                      <a:pt x="630526" y="1188950"/>
                      <a:pt x="629754" y="3972302"/>
                      <a:pt x="627665" y="4241765"/>
                    </a:cubicBezTo>
                  </a:path>
                </a:pathLst>
              </a:custGeom>
              <a:ln w="12700">
                <a:solidFill>
                  <a:srgbClr val="3EB8BE">
                    <a:alpha val="80000"/>
                  </a:srgbClr>
                </a:solidFill>
                <a:prstDash val="solid"/>
                <a:headEnd type="oval" w="lg" len="lg"/>
                <a:tailEnd type="none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圆角矩形 6"/>
              <p:cNvSpPr/>
              <p:nvPr/>
            </p:nvSpPr>
            <p:spPr>
              <a:xfrm rot="5400000" flipH="1">
                <a:off x="5553197" y="-559029"/>
                <a:ext cx="513271" cy="4026537"/>
              </a:xfrm>
              <a:custGeom>
                <a:avLst/>
                <a:gdLst>
                  <a:gd name="connsiteX0" fmla="*/ 0 w 670708"/>
                  <a:gd name="connsiteY0" fmla="*/ 112518 h 1095765"/>
                  <a:gd name="connsiteX1" fmla="*/ 112518 w 670708"/>
                  <a:gd name="connsiteY1" fmla="*/ 0 h 1095765"/>
                  <a:gd name="connsiteX2" fmla="*/ 558190 w 670708"/>
                  <a:gd name="connsiteY2" fmla="*/ 0 h 1095765"/>
                  <a:gd name="connsiteX3" fmla="*/ 670708 w 670708"/>
                  <a:gd name="connsiteY3" fmla="*/ 112518 h 1095765"/>
                  <a:gd name="connsiteX4" fmla="*/ 670708 w 670708"/>
                  <a:gd name="connsiteY4" fmla="*/ 983247 h 1095765"/>
                  <a:gd name="connsiteX5" fmla="*/ 558190 w 670708"/>
                  <a:gd name="connsiteY5" fmla="*/ 1095765 h 1095765"/>
                  <a:gd name="connsiteX6" fmla="*/ 112518 w 670708"/>
                  <a:gd name="connsiteY6" fmla="*/ 1095765 h 1095765"/>
                  <a:gd name="connsiteX7" fmla="*/ 0 w 670708"/>
                  <a:gd name="connsiteY7" fmla="*/ 983247 h 1095765"/>
                  <a:gd name="connsiteX8" fmla="*/ 0 w 670708"/>
                  <a:gd name="connsiteY8" fmla="*/ 112518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8" fmla="*/ 91440 w 670708"/>
                  <a:gd name="connsiteY8" fmla="*/ 1074687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0" fmla="*/ 0 w 670708"/>
                  <a:gd name="connsiteY0" fmla="*/ 983247 h 983247"/>
                  <a:gd name="connsiteX1" fmla="*/ 0 w 670708"/>
                  <a:gd name="connsiteY1" fmla="*/ 112518 h 983247"/>
                  <a:gd name="connsiteX2" fmla="*/ 112518 w 670708"/>
                  <a:gd name="connsiteY2" fmla="*/ 0 h 983247"/>
                  <a:gd name="connsiteX3" fmla="*/ 558190 w 670708"/>
                  <a:gd name="connsiteY3" fmla="*/ 0 h 983247"/>
                  <a:gd name="connsiteX4" fmla="*/ 670708 w 670708"/>
                  <a:gd name="connsiteY4" fmla="*/ 112518 h 983247"/>
                  <a:gd name="connsiteX5" fmla="*/ 670708 w 670708"/>
                  <a:gd name="connsiteY5" fmla="*/ 983247 h 983247"/>
                  <a:gd name="connsiteX0" fmla="*/ 0 w 670708"/>
                  <a:gd name="connsiteY0" fmla="*/ 112518 h 983247"/>
                  <a:gd name="connsiteX1" fmla="*/ 112518 w 670708"/>
                  <a:gd name="connsiteY1" fmla="*/ 0 h 983247"/>
                  <a:gd name="connsiteX2" fmla="*/ 558190 w 670708"/>
                  <a:gd name="connsiteY2" fmla="*/ 0 h 983247"/>
                  <a:gd name="connsiteX3" fmla="*/ 670708 w 670708"/>
                  <a:gd name="connsiteY3" fmla="*/ 112518 h 983247"/>
                  <a:gd name="connsiteX4" fmla="*/ 670708 w 670708"/>
                  <a:gd name="connsiteY4" fmla="*/ 983247 h 983247"/>
                  <a:gd name="connsiteX0" fmla="*/ 0 w 558190"/>
                  <a:gd name="connsiteY0" fmla="*/ 0 h 983247"/>
                  <a:gd name="connsiteX1" fmla="*/ 445672 w 558190"/>
                  <a:gd name="connsiteY1" fmla="*/ 0 h 983247"/>
                  <a:gd name="connsiteX2" fmla="*/ 558190 w 558190"/>
                  <a:gd name="connsiteY2" fmla="*/ 112518 h 983247"/>
                  <a:gd name="connsiteX3" fmla="*/ 558190 w 558190"/>
                  <a:gd name="connsiteY3" fmla="*/ 983247 h 983247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33931"/>
                  <a:gd name="connsiteY0" fmla="*/ 0 h 1379865"/>
                  <a:gd name="connsiteX1" fmla="*/ 518280 w 633931"/>
                  <a:gd name="connsiteY1" fmla="*/ 374934 h 1379865"/>
                  <a:gd name="connsiteX2" fmla="*/ 633931 w 633931"/>
                  <a:gd name="connsiteY2" fmla="*/ 571477 h 1379865"/>
                  <a:gd name="connsiteX3" fmla="*/ 627665 w 633931"/>
                  <a:gd name="connsiteY3" fmla="*/ 1379865 h 1379865"/>
                  <a:gd name="connsiteX0" fmla="*/ 0 w 634110"/>
                  <a:gd name="connsiteY0" fmla="*/ 0 h 1379865"/>
                  <a:gd name="connsiteX1" fmla="*/ 518280 w 634110"/>
                  <a:gd name="connsiteY1" fmla="*/ 374934 h 1379865"/>
                  <a:gd name="connsiteX2" fmla="*/ 633931 w 634110"/>
                  <a:gd name="connsiteY2" fmla="*/ 571477 h 1379865"/>
                  <a:gd name="connsiteX3" fmla="*/ 627665 w 634110"/>
                  <a:gd name="connsiteY3" fmla="*/ 1379865 h 1379865"/>
                  <a:gd name="connsiteX0" fmla="*/ 0 w 628268"/>
                  <a:gd name="connsiteY0" fmla="*/ 0 h 1379865"/>
                  <a:gd name="connsiteX1" fmla="*/ 518280 w 628268"/>
                  <a:gd name="connsiteY1" fmla="*/ 374934 h 1379865"/>
                  <a:gd name="connsiteX2" fmla="*/ 627666 w 628268"/>
                  <a:gd name="connsiteY2" fmla="*/ 568769 h 1379865"/>
                  <a:gd name="connsiteX3" fmla="*/ 627665 w 628268"/>
                  <a:gd name="connsiteY3" fmla="*/ 1379865 h 1379865"/>
                  <a:gd name="connsiteX0" fmla="*/ 0 w 628268"/>
                  <a:gd name="connsiteY0" fmla="*/ 0 h 2425419"/>
                  <a:gd name="connsiteX1" fmla="*/ 518280 w 628268"/>
                  <a:gd name="connsiteY1" fmla="*/ 374934 h 2425419"/>
                  <a:gd name="connsiteX2" fmla="*/ 627666 w 628268"/>
                  <a:gd name="connsiteY2" fmla="*/ 568769 h 2425419"/>
                  <a:gd name="connsiteX3" fmla="*/ 627665 w 628268"/>
                  <a:gd name="connsiteY3" fmla="*/ 2425419 h 2425419"/>
                  <a:gd name="connsiteX0" fmla="*/ 0 w 628268"/>
                  <a:gd name="connsiteY0" fmla="*/ 0 h 4241765"/>
                  <a:gd name="connsiteX1" fmla="*/ 518280 w 628268"/>
                  <a:gd name="connsiteY1" fmla="*/ 374934 h 4241765"/>
                  <a:gd name="connsiteX2" fmla="*/ 627666 w 628268"/>
                  <a:gd name="connsiteY2" fmla="*/ 568769 h 4241765"/>
                  <a:gd name="connsiteX3" fmla="*/ 627665 w 628268"/>
                  <a:gd name="connsiteY3" fmla="*/ 4241765 h 4241765"/>
                  <a:gd name="connsiteX0" fmla="*/ 0 w 632800"/>
                  <a:gd name="connsiteY0" fmla="*/ 0 h 4241765"/>
                  <a:gd name="connsiteX1" fmla="*/ 518280 w 632800"/>
                  <a:gd name="connsiteY1" fmla="*/ 374934 h 4241765"/>
                  <a:gd name="connsiteX2" fmla="*/ 632615 w 632800"/>
                  <a:gd name="connsiteY2" fmla="*/ 919487 h 4241765"/>
                  <a:gd name="connsiteX3" fmla="*/ 627665 w 632800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3936"/>
                  <a:gd name="connsiteY0" fmla="*/ 0 h 4241765"/>
                  <a:gd name="connsiteX1" fmla="*/ 572676 w 633936"/>
                  <a:gd name="connsiteY1" fmla="*/ 644389 h 4241765"/>
                  <a:gd name="connsiteX2" fmla="*/ 632615 w 633936"/>
                  <a:gd name="connsiteY2" fmla="*/ 919487 h 4241765"/>
                  <a:gd name="connsiteX3" fmla="*/ 627665 w 633936"/>
                  <a:gd name="connsiteY3" fmla="*/ 4241765 h 4241765"/>
                  <a:gd name="connsiteX0" fmla="*/ 0 w 632828"/>
                  <a:gd name="connsiteY0" fmla="*/ 0 h 4241765"/>
                  <a:gd name="connsiteX1" fmla="*/ 538065 w 632828"/>
                  <a:gd name="connsiteY1" fmla="*/ 605899 h 4241765"/>
                  <a:gd name="connsiteX2" fmla="*/ 632615 w 632828"/>
                  <a:gd name="connsiteY2" fmla="*/ 919487 h 4241765"/>
                  <a:gd name="connsiteX3" fmla="*/ 627665 w 632828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2827" h="4241765">
                    <a:moveTo>
                      <a:pt x="0" y="0"/>
                    </a:moveTo>
                    <a:lnTo>
                      <a:pt x="538065" y="605899"/>
                    </a:lnTo>
                    <a:cubicBezTo>
                      <a:pt x="604178" y="691617"/>
                      <a:pt x="635752" y="766511"/>
                      <a:pt x="632615" y="919487"/>
                    </a:cubicBezTo>
                    <a:cubicBezTo>
                      <a:pt x="630526" y="1188950"/>
                      <a:pt x="629754" y="3972302"/>
                      <a:pt x="627665" y="4241765"/>
                    </a:cubicBezTo>
                  </a:path>
                </a:pathLst>
              </a:custGeom>
              <a:ln w="12700">
                <a:solidFill>
                  <a:srgbClr val="3EB8BE">
                    <a:alpha val="80000"/>
                  </a:srgbClr>
                </a:solidFill>
                <a:prstDash val="solid"/>
                <a:headEnd type="oval" w="lg" len="lg"/>
                <a:tailEnd type="none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47"/>
              <p:cNvSpPr>
                <a:spLocks noChangeArrowheads="1"/>
              </p:cNvSpPr>
              <p:nvPr/>
            </p:nvSpPr>
            <p:spPr bwMode="auto">
              <a:xfrm>
                <a:off x="3704212" y="1229624"/>
                <a:ext cx="3677160" cy="537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4" tIns="45718" rIns="91434" bIns="45718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ct val="0"/>
                  </a:spcBef>
                  <a:buFont typeface="Arial" charset="0"/>
                  <a:buNone/>
                </a:pP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生成输出</a:t>
                </a: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log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和清除后的文件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873238" y="4195828"/>
                <a:ext cx="1870818" cy="526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 smtClean="0">
                    <a:solidFill>
                      <a:srgbClr val="666666"/>
                    </a:solidFill>
                    <a:latin typeface="微软雅黑"/>
                    <a:ea typeface="微软雅黑"/>
                  </a:rPr>
                  <a:t>关键词提取</a:t>
                </a:r>
                <a:endParaRPr lang="zh-CN" altLang="en-US" sz="1400" dirty="0">
                  <a:solidFill>
                    <a:srgbClr val="666666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4173555" y="5478806"/>
                <a:ext cx="1560492" cy="526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 smtClean="0">
                    <a:solidFill>
                      <a:srgbClr val="666666"/>
                    </a:solidFill>
                    <a:latin typeface="微软雅黑"/>
                    <a:ea typeface="微软雅黑"/>
                  </a:rPr>
                  <a:t>文件读取</a:t>
                </a:r>
                <a:endParaRPr lang="zh-CN" altLang="en-US" sz="1400" dirty="0">
                  <a:solidFill>
                    <a:srgbClr val="666666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035332" y="1638892"/>
                <a:ext cx="1560492" cy="526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 smtClean="0">
                    <a:solidFill>
                      <a:srgbClr val="666666"/>
                    </a:solidFill>
                    <a:latin typeface="微软雅黑"/>
                    <a:ea typeface="微软雅黑"/>
                  </a:rPr>
                  <a:t>冗余清除</a:t>
                </a:r>
                <a:endParaRPr lang="zh-CN" altLang="en-US" sz="1400" dirty="0">
                  <a:solidFill>
                    <a:srgbClr val="666666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3700313" y="709936"/>
              <a:ext cx="2350160" cy="5268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rgbClr val="666666"/>
                  </a:solidFill>
                  <a:latin typeface="微软雅黑"/>
                  <a:ea typeface="微软雅黑"/>
                </a:rPr>
                <a:t>文件与</a:t>
              </a:r>
              <a:r>
                <a:rPr lang="en-US" altLang="zh-CN" sz="1400" dirty="0" smtClean="0">
                  <a:solidFill>
                    <a:srgbClr val="666666"/>
                  </a:solidFill>
                  <a:latin typeface="微软雅黑"/>
                  <a:ea typeface="微软雅黑"/>
                </a:rPr>
                <a:t>log</a:t>
              </a:r>
              <a:r>
                <a:rPr lang="zh-CN" altLang="en-US" sz="1400" dirty="0" smtClean="0">
                  <a:solidFill>
                    <a:srgbClr val="666666"/>
                  </a:solidFill>
                  <a:latin typeface="微软雅黑"/>
                  <a:ea typeface="微软雅黑"/>
                </a:rPr>
                <a:t>生成</a:t>
              </a:r>
              <a:endParaRPr lang="zh-CN" altLang="en-US" sz="1400" dirty="0">
                <a:solidFill>
                  <a:srgbClr val="666666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5322" y="64351"/>
            <a:ext cx="6864824" cy="815331"/>
            <a:chOff x="0" y="48256"/>
            <a:chExt cx="6864824" cy="815331"/>
          </a:xfrm>
        </p:grpSpPr>
        <p:sp>
          <p:nvSpPr>
            <p:cNvPr id="36" name="文本框 35"/>
            <p:cNvSpPr txBox="1"/>
            <p:nvPr/>
          </p:nvSpPr>
          <p:spPr>
            <a:xfrm>
              <a:off x="981470" y="297292"/>
              <a:ext cx="26714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</a:t>
              </a:r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设计思路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39" name="组合 38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43" name="六边形 42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44" name="六边形 43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0" name="组合 39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41" name="六边形 40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42" name="六边形 41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7139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593" b="3593"/>
          <a:stretch>
            <a:fillRect/>
          </a:stretch>
        </p:blipFill>
        <p:spPr>
          <a:xfrm>
            <a:off x="3966983" y="1376363"/>
            <a:ext cx="4719817" cy="3008312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8105" y="1375703"/>
            <a:ext cx="3140121" cy="3008506"/>
          </a:xfrm>
        </p:spPr>
        <p:txBody>
          <a:bodyPr/>
          <a:lstStyle/>
          <a:p>
            <a:r>
              <a:rPr lang="zh-CN" altLang="en-US" sz="1200" dirty="0" smtClean="0"/>
              <a:t>第一步</a:t>
            </a:r>
            <a:r>
              <a:rPr lang="en-US" altLang="zh-CN" sz="1200" dirty="0" smtClean="0"/>
              <a:t>---</a:t>
            </a:r>
            <a:r>
              <a:rPr lang="zh-CN" altLang="en-US" sz="1200" dirty="0" smtClean="0"/>
              <a:t>文件读取</a:t>
            </a:r>
            <a:r>
              <a:rPr lang="en-US" altLang="zh-CN" sz="1200" dirty="0" smtClean="0"/>
              <a:t>:</a:t>
            </a:r>
          </a:p>
          <a:p>
            <a:r>
              <a:rPr lang="en-US" altLang="zh-CN" dirty="0"/>
              <a:t>	</a:t>
            </a:r>
            <a:r>
              <a:rPr lang="zh-CN" altLang="en-US" sz="900" dirty="0" smtClean="0"/>
              <a:t>读取自定义设置后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先获取筛选文件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并获取使用的关键词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然后获取每一个</a:t>
            </a:r>
            <a:r>
              <a:rPr lang="en-US" altLang="zh-CN" sz="900" dirty="0" smtClean="0"/>
              <a:t>CSS</a:t>
            </a:r>
            <a:r>
              <a:rPr lang="zh-CN" altLang="en-US" sz="900" dirty="0" smtClean="0"/>
              <a:t>文件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针对每一个</a:t>
            </a:r>
            <a:r>
              <a:rPr lang="en-US" altLang="zh-CN" sz="900" dirty="0" smtClean="0"/>
              <a:t>CSS</a:t>
            </a:r>
            <a:r>
              <a:rPr lang="zh-CN" altLang="en-US" sz="900" dirty="0" smtClean="0"/>
              <a:t>文件去进行接下来的步骤</a:t>
            </a:r>
            <a:r>
              <a:rPr lang="en-US" altLang="zh-CN" sz="900" dirty="0" smtClean="0"/>
              <a:t>;</a:t>
            </a:r>
          </a:p>
          <a:p>
            <a:r>
              <a:rPr lang="zh-CN" altLang="en-US" sz="1200" dirty="0" smtClean="0"/>
              <a:t>第二步</a:t>
            </a:r>
            <a:r>
              <a:rPr lang="en-US" altLang="zh-CN" sz="1200" dirty="0" smtClean="0"/>
              <a:t>---</a:t>
            </a:r>
            <a:r>
              <a:rPr lang="zh-CN" altLang="en-US" sz="1200" dirty="0"/>
              <a:t>关键词</a:t>
            </a:r>
            <a:r>
              <a:rPr lang="zh-CN" altLang="en-US" sz="1200" dirty="0" smtClean="0"/>
              <a:t>读取</a:t>
            </a:r>
            <a:r>
              <a:rPr lang="en-US" altLang="zh-CN" sz="1200" dirty="0"/>
              <a:t>:</a:t>
            </a:r>
          </a:p>
          <a:p>
            <a:r>
              <a:rPr lang="en-US" altLang="zh-CN" dirty="0"/>
              <a:t>	</a:t>
            </a:r>
            <a:r>
              <a:rPr lang="zh-CN" altLang="en-US" sz="900" dirty="0" smtClean="0"/>
              <a:t>读取了文件后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将筛选文件中的</a:t>
            </a:r>
            <a:r>
              <a:rPr lang="en-US" altLang="zh-CN" sz="900" dirty="0" smtClean="0"/>
              <a:t>JS</a:t>
            </a:r>
            <a:r>
              <a:rPr lang="zh-CN" altLang="en-US" sz="900" dirty="0" smtClean="0"/>
              <a:t>文件内容通过</a:t>
            </a:r>
            <a:r>
              <a:rPr lang="en-US" altLang="zh-CN" sz="900" dirty="0" err="1" smtClean="0"/>
              <a:t>Uglify</a:t>
            </a:r>
            <a:r>
              <a:rPr lang="en-US" altLang="zh-CN" sz="900" dirty="0" smtClean="0"/>
              <a:t>-JS</a:t>
            </a:r>
            <a:r>
              <a:rPr lang="zh-CN" altLang="en-US" sz="900" dirty="0" smtClean="0"/>
              <a:t>库解析为</a:t>
            </a:r>
            <a:r>
              <a:rPr lang="en-US" altLang="zh-CN" sz="900" dirty="0" smtClean="0"/>
              <a:t>AST,</a:t>
            </a:r>
            <a:r>
              <a:rPr lang="zh-CN" altLang="en-US" sz="900" dirty="0" smtClean="0"/>
              <a:t>然后解析</a:t>
            </a:r>
            <a:r>
              <a:rPr lang="en-US" altLang="zh-CN" sz="900" dirty="0" smtClean="0"/>
              <a:t>AST</a:t>
            </a:r>
            <a:r>
              <a:rPr lang="zh-CN" altLang="en-US" sz="900" dirty="0" smtClean="0"/>
              <a:t>获取关键词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针对每一个</a:t>
            </a:r>
            <a:r>
              <a:rPr lang="en-US" altLang="zh-CN" sz="900" dirty="0" smtClean="0"/>
              <a:t>CSS</a:t>
            </a:r>
            <a:r>
              <a:rPr lang="zh-CN" altLang="en-US" sz="900" dirty="0" smtClean="0"/>
              <a:t>文件提取</a:t>
            </a:r>
            <a:r>
              <a:rPr lang="en-US" altLang="zh-CN" sz="900" dirty="0" smtClean="0"/>
              <a:t>AST,AST</a:t>
            </a:r>
            <a:r>
              <a:rPr lang="zh-CN" altLang="en-US" sz="900" dirty="0" smtClean="0"/>
              <a:t>中包含了</a:t>
            </a:r>
            <a:r>
              <a:rPr lang="en-US" altLang="zh-CN" sz="900" dirty="0" smtClean="0"/>
              <a:t>CSS</a:t>
            </a:r>
            <a:r>
              <a:rPr lang="zh-CN" altLang="en-US" sz="900" dirty="0" smtClean="0"/>
              <a:t>的关键词</a:t>
            </a:r>
            <a:r>
              <a:rPr lang="en-US" altLang="zh-CN" sz="900" dirty="0" smtClean="0"/>
              <a:t>---</a:t>
            </a:r>
            <a:r>
              <a:rPr lang="zh-CN" altLang="en-US" sz="900" dirty="0" smtClean="0"/>
              <a:t>选择器</a:t>
            </a:r>
            <a:r>
              <a:rPr lang="en-US" altLang="zh-CN" sz="900" dirty="0" smtClean="0"/>
              <a:t>;</a:t>
            </a:r>
          </a:p>
          <a:p>
            <a:r>
              <a:rPr lang="zh-CN" altLang="en-US" sz="1200" dirty="0" smtClean="0"/>
              <a:t>第三步</a:t>
            </a:r>
            <a:r>
              <a:rPr lang="en-US" altLang="zh-CN" sz="1200" dirty="0" smtClean="0"/>
              <a:t>---</a:t>
            </a:r>
            <a:r>
              <a:rPr lang="zh-CN" altLang="en-US" sz="1200" dirty="0" smtClean="0"/>
              <a:t>冗余清除</a:t>
            </a:r>
            <a:r>
              <a:rPr lang="en-US" altLang="zh-CN" sz="1200" dirty="0" smtClean="0"/>
              <a:t>:</a:t>
            </a:r>
            <a:endParaRPr lang="en-US" altLang="zh-CN" sz="1200" dirty="0"/>
          </a:p>
          <a:p>
            <a:r>
              <a:rPr lang="en-US" altLang="zh-CN" dirty="0"/>
              <a:t>	</a:t>
            </a:r>
            <a:r>
              <a:rPr lang="zh-CN" altLang="en-US" sz="900" dirty="0" smtClean="0"/>
              <a:t>读取</a:t>
            </a:r>
            <a:r>
              <a:rPr lang="en-US" altLang="zh-CN" sz="900" dirty="0" smtClean="0"/>
              <a:t>CSS</a:t>
            </a:r>
            <a:r>
              <a:rPr lang="zh-CN" altLang="en-US" sz="900" dirty="0" smtClean="0"/>
              <a:t>的</a:t>
            </a:r>
            <a:r>
              <a:rPr lang="en-US" altLang="zh-CN" sz="900" dirty="0" smtClean="0"/>
              <a:t>AST,</a:t>
            </a:r>
            <a:r>
              <a:rPr lang="zh-CN" altLang="en-US" sz="900" dirty="0" smtClean="0"/>
              <a:t>针对每一个选择器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在</a:t>
            </a:r>
            <a:r>
              <a:rPr lang="en-US" altLang="zh-CN" sz="900" dirty="0" smtClean="0"/>
              <a:t>JS</a:t>
            </a:r>
            <a:r>
              <a:rPr lang="zh-CN" altLang="en-US" sz="900" dirty="0" smtClean="0"/>
              <a:t>的关键词和</a:t>
            </a:r>
            <a:r>
              <a:rPr lang="en-US" altLang="zh-CN" sz="900" dirty="0" smtClean="0"/>
              <a:t>HTML</a:t>
            </a:r>
            <a:r>
              <a:rPr lang="zh-CN" altLang="en-US" sz="900" dirty="0" smtClean="0"/>
              <a:t>文件中去检测是否使用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未使用过的选择器会作为冗余被清除</a:t>
            </a:r>
            <a:r>
              <a:rPr lang="en-US" altLang="zh-CN" sz="900" dirty="0" smtClean="0"/>
              <a:t>;</a:t>
            </a:r>
          </a:p>
          <a:p>
            <a:r>
              <a:rPr lang="zh-CN" altLang="en-US" sz="1400" dirty="0" smtClean="0"/>
              <a:t>第四步</a:t>
            </a:r>
            <a:r>
              <a:rPr lang="en-US" altLang="zh-CN" sz="1400" dirty="0" smtClean="0"/>
              <a:t>---</a:t>
            </a:r>
            <a:r>
              <a:rPr lang="zh-CN" altLang="en-US" sz="1400" dirty="0" smtClean="0"/>
              <a:t>文件和</a:t>
            </a:r>
            <a:r>
              <a:rPr lang="en-US" altLang="zh-CN" sz="1400" dirty="0" smtClean="0"/>
              <a:t>log</a:t>
            </a:r>
            <a:r>
              <a:rPr lang="zh-CN" altLang="en-US" sz="1400" dirty="0" smtClean="0"/>
              <a:t>生成</a:t>
            </a:r>
            <a:r>
              <a:rPr lang="en-US" altLang="zh-CN" sz="1400" dirty="0" smtClean="0"/>
              <a:t>:</a:t>
            </a:r>
            <a:endParaRPr lang="en-US" altLang="zh-CN" sz="1400" dirty="0"/>
          </a:p>
          <a:p>
            <a:r>
              <a:rPr lang="en-US" altLang="zh-CN" dirty="0"/>
              <a:t>	</a:t>
            </a:r>
            <a:r>
              <a:rPr lang="zh-CN" altLang="en-US" sz="900" dirty="0" smtClean="0"/>
              <a:t>将冗余清除后的</a:t>
            </a:r>
            <a:r>
              <a:rPr lang="en-US" altLang="zh-CN" sz="900" dirty="0" smtClean="0"/>
              <a:t>CSS</a:t>
            </a:r>
            <a:r>
              <a:rPr lang="zh-CN" altLang="en-US" sz="900" dirty="0" smtClean="0"/>
              <a:t>文件输出到指定的</a:t>
            </a:r>
            <a:r>
              <a:rPr lang="en-US" altLang="zh-CN" sz="900" dirty="0" smtClean="0"/>
              <a:t>output</a:t>
            </a:r>
            <a:r>
              <a:rPr lang="zh-CN" altLang="en-US" sz="900" dirty="0" smtClean="0"/>
              <a:t>文件夹</a:t>
            </a:r>
            <a:r>
              <a:rPr lang="en-US" altLang="zh-CN" sz="900" dirty="0" smtClean="0"/>
              <a:t>,</a:t>
            </a:r>
            <a:r>
              <a:rPr lang="zh-CN" altLang="en-US" sz="900" dirty="0" smtClean="0"/>
              <a:t>并使用清除前后的</a:t>
            </a:r>
            <a:r>
              <a:rPr lang="en-US" altLang="zh-CN" sz="900" dirty="0" smtClean="0"/>
              <a:t>CSS_AST</a:t>
            </a:r>
            <a:r>
              <a:rPr lang="zh-CN" altLang="en-US" sz="900" dirty="0" smtClean="0"/>
              <a:t>去生成</a:t>
            </a:r>
            <a:r>
              <a:rPr lang="en-US" altLang="zh-CN" sz="900" dirty="0" smtClean="0"/>
              <a:t>log.</a:t>
            </a:r>
            <a:endParaRPr lang="zh-CN" altLang="en-US" sz="900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83870" y="944628"/>
            <a:ext cx="8115630" cy="334607"/>
          </a:xfrm>
        </p:spPr>
        <p:txBody>
          <a:bodyPr/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冗余去除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75322" y="64351"/>
            <a:ext cx="6864824" cy="815331"/>
            <a:chOff x="0" y="48256"/>
            <a:chExt cx="6864824" cy="815331"/>
          </a:xfrm>
        </p:grpSpPr>
        <p:sp>
          <p:nvSpPr>
            <p:cNvPr id="7" name="文本框 6"/>
            <p:cNvSpPr txBox="1"/>
            <p:nvPr/>
          </p:nvSpPr>
          <p:spPr>
            <a:xfrm>
              <a:off x="981470" y="297292"/>
              <a:ext cx="26714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课题具体实现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10" name="组合 9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4" name="六边形 1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六边形 1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2" name="六边形 1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六边形 1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0427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P-Link_Color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4ACBD6"/>
      </a:accent1>
      <a:accent2>
        <a:srgbClr val="FFCB00"/>
      </a:accent2>
      <a:accent3>
        <a:srgbClr val="BA1365"/>
      </a:accent3>
      <a:accent4>
        <a:srgbClr val="250D6C"/>
      </a:accent4>
      <a:accent5>
        <a:srgbClr val="005565"/>
      </a:accent5>
      <a:accent6>
        <a:srgbClr val="00A3DF"/>
      </a:accent6>
      <a:hlink>
        <a:srgbClr val="36444B"/>
      </a:hlink>
      <a:folHlink>
        <a:srgbClr val="A7A9A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indent="0">
          <a:lnSpc>
            <a:spcPct val="120000"/>
          </a:lnSpc>
          <a:buFont typeface="Arial"/>
          <a:buNone/>
          <a:defRPr sz="1400" dirty="0" smtClean="0">
            <a:solidFill>
              <a:schemeClr val="tx1">
                <a:lumMod val="50000"/>
                <a:lumOff val="50000"/>
              </a:schemeClr>
            </a:solidFill>
            <a:latin typeface="+mn-lt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sharepoint/v3/field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8059</TotalTime>
  <Words>1444</Words>
  <Application>Microsoft Office PowerPoint</Application>
  <PresentationFormat>全屏显示(16:9)</PresentationFormat>
  <Paragraphs>131</Paragraphs>
  <Slides>20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굴림</vt:lpstr>
      <vt:lpstr>Lucida Grande</vt:lpstr>
      <vt:lpstr>ＭＳ Ｐゴシック</vt:lpstr>
      <vt:lpstr>方正兰亭中粗黑_GBK</vt:lpstr>
      <vt:lpstr>黑体</vt:lpstr>
      <vt:lpstr>宋体</vt:lpstr>
      <vt:lpstr>微软雅黑</vt:lpstr>
      <vt:lpstr>Arial</vt:lpstr>
      <vt:lpstr>Calibri</vt:lpstr>
      <vt:lpstr>Impact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CSS冗余去除</vt:lpstr>
      <vt:lpstr>JS冗余去除</vt:lpstr>
      <vt:lpstr>文案冗余去除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W013155</cp:lastModifiedBy>
  <cp:revision>519</cp:revision>
  <dcterms:created xsi:type="dcterms:W3CDTF">2010-04-12T23:12:02Z</dcterms:created>
  <dcterms:modified xsi:type="dcterms:W3CDTF">2020-10-26T12:58:58Z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